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1143" r:id="rId2"/>
    <p:sldId id="1132" r:id="rId3"/>
    <p:sldId id="625" r:id="rId4"/>
    <p:sldId id="637" r:id="rId5"/>
    <p:sldId id="955" r:id="rId6"/>
    <p:sldId id="993" r:id="rId7"/>
    <p:sldId id="1021" r:id="rId8"/>
    <p:sldId id="1019" r:id="rId9"/>
    <p:sldId id="685" r:id="rId10"/>
    <p:sldId id="1020" r:id="rId11"/>
    <p:sldId id="793" r:id="rId12"/>
    <p:sldId id="1012" r:id="rId13"/>
    <p:sldId id="631" r:id="rId14"/>
    <p:sldId id="627" r:id="rId15"/>
    <p:sldId id="1016" r:id="rId16"/>
    <p:sldId id="701" r:id="rId17"/>
    <p:sldId id="629" r:id="rId18"/>
    <p:sldId id="1018" r:id="rId19"/>
    <p:sldId id="1022" r:id="rId20"/>
    <p:sldId id="1024" r:id="rId21"/>
    <p:sldId id="1025" r:id="rId22"/>
    <p:sldId id="1026" r:id="rId23"/>
    <p:sldId id="1030" r:id="rId24"/>
    <p:sldId id="1144" r:id="rId2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447CCD2-300C-4EEA-9861-D5C44CF171DE}">
          <p14:sldIdLst>
            <p14:sldId id="1143"/>
            <p14:sldId id="1132"/>
            <p14:sldId id="625"/>
            <p14:sldId id="637"/>
            <p14:sldId id="955"/>
            <p14:sldId id="993"/>
            <p14:sldId id="1021"/>
            <p14:sldId id="1019"/>
            <p14:sldId id="685"/>
            <p14:sldId id="1020"/>
            <p14:sldId id="793"/>
            <p14:sldId id="1012"/>
            <p14:sldId id="631"/>
            <p14:sldId id="627"/>
            <p14:sldId id="1016"/>
            <p14:sldId id="701"/>
            <p14:sldId id="629"/>
            <p14:sldId id="1018"/>
            <p14:sldId id="1022"/>
            <p14:sldId id="1024"/>
            <p14:sldId id="1025"/>
            <p14:sldId id="1026"/>
            <p14:sldId id="1030"/>
            <p14:sldId id="11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64" userDrawn="1">
          <p15:clr>
            <a:srgbClr val="A4A3A4"/>
          </p15:clr>
        </p15:guide>
        <p15:guide id="2" pos="2009" userDrawn="1">
          <p15:clr>
            <a:srgbClr val="A4A3A4"/>
          </p15:clr>
        </p15:guide>
        <p15:guide id="3" orient="horz" pos="2855" userDrawn="1">
          <p15:clr>
            <a:srgbClr val="A4A3A4"/>
          </p15:clr>
        </p15:guide>
        <p15:guide id="4" pos="2097" userDrawn="1">
          <p15:clr>
            <a:srgbClr val="A4A3A4"/>
          </p15:clr>
        </p15:guide>
        <p15:guide id="5" orient="horz" pos="2835" userDrawn="1">
          <p15:clr>
            <a:srgbClr val="A4A3A4"/>
          </p15:clr>
        </p15:guide>
        <p15:guide id="6" orient="horz" pos="2928" userDrawn="1">
          <p15:clr>
            <a:srgbClr val="A4A3A4"/>
          </p15:clr>
        </p15:guide>
        <p15:guide id="7" pos="2077" userDrawn="1">
          <p15:clr>
            <a:srgbClr val="A4A3A4"/>
          </p15:clr>
        </p15:guide>
        <p15:guide id="8" pos="2168" userDrawn="1">
          <p15:clr>
            <a:srgbClr val="A4A3A4"/>
          </p15:clr>
        </p15:guide>
        <p15:guide id="9" orient="horz" pos="2791">
          <p15:clr>
            <a:srgbClr val="A4A3A4"/>
          </p15:clr>
        </p15:guide>
        <p15:guide id="10" orient="horz" pos="2883">
          <p15:clr>
            <a:srgbClr val="A4A3A4"/>
          </p15:clr>
        </p15:guide>
        <p15:guide id="11" orient="horz" pos="2863">
          <p15:clr>
            <a:srgbClr val="A4A3A4"/>
          </p15:clr>
        </p15:guide>
        <p15:guide id="12" orient="horz" pos="2957">
          <p15:clr>
            <a:srgbClr val="A4A3A4"/>
          </p15:clr>
        </p15:guide>
        <p15:guide id="13" pos="2073">
          <p15:clr>
            <a:srgbClr val="A4A3A4"/>
          </p15:clr>
        </p15:guide>
        <p15:guide id="14" pos="2164">
          <p15:clr>
            <a:srgbClr val="A4A3A4"/>
          </p15:clr>
        </p15:guide>
        <p15:guide id="15" pos="2144">
          <p15:clr>
            <a:srgbClr val="A4A3A4"/>
          </p15:clr>
        </p15:guide>
        <p15:guide id="16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080"/>
    <a:srgbClr val="215968"/>
    <a:srgbClr val="EEEBE9"/>
    <a:srgbClr val="53513F"/>
    <a:srgbClr val="9A0000"/>
    <a:srgbClr val="728085"/>
    <a:srgbClr val="B29163"/>
    <a:srgbClr val="9D7835"/>
    <a:srgbClr val="12475E"/>
    <a:srgbClr val="484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4" autoAdjust="0"/>
    <p:restoredTop sz="99332" autoAdjust="0"/>
  </p:normalViewPr>
  <p:slideViewPr>
    <p:cSldViewPr>
      <p:cViewPr varScale="1">
        <p:scale>
          <a:sx n="114" d="100"/>
          <a:sy n="114" d="100"/>
        </p:scale>
        <p:origin x="14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6"/>
    </p:cViewPr>
  </p:sorterViewPr>
  <p:notesViewPr>
    <p:cSldViewPr>
      <p:cViewPr>
        <p:scale>
          <a:sx n="200" d="100"/>
          <a:sy n="200" d="100"/>
        </p:scale>
        <p:origin x="-216" y="-7146"/>
      </p:cViewPr>
      <p:guideLst>
        <p:guide orient="horz" pos="2764"/>
        <p:guide pos="2009"/>
        <p:guide orient="horz" pos="2855"/>
        <p:guide pos="2097"/>
        <p:guide orient="horz" pos="2835"/>
        <p:guide orient="horz" pos="2928"/>
        <p:guide pos="2077"/>
        <p:guide pos="2168"/>
        <p:guide orient="horz" pos="2791"/>
        <p:guide orient="horz" pos="2883"/>
        <p:guide orient="horz" pos="2863"/>
        <p:guide orient="horz" pos="2957"/>
        <p:guide pos="2073"/>
        <p:guide pos="2164"/>
        <p:guide pos="214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0A080"/>
            </a:solidFill>
          </c:spPr>
          <c:dPt>
            <c:idx val="0"/>
            <c:bubble3D val="0"/>
            <c:spPr>
              <a:solidFill>
                <a:srgbClr val="B0A0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14-4FF4-86EB-4F940657E505}"/>
              </c:ext>
            </c:extLst>
          </c:dPt>
          <c:dPt>
            <c:idx val="1"/>
            <c:bubble3D val="0"/>
            <c:spPr>
              <a:solidFill>
                <a:srgbClr val="5351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C2-4AFF-9311-17EFD9C4BBBB}"/>
              </c:ext>
            </c:extLst>
          </c:dPt>
          <c:cat>
            <c:strRef>
              <c:f>Sheet1!$A$2:$A$3</c:f>
              <c:strCache>
                <c:ptCount val="2"/>
                <c:pt idx="0">
                  <c:v>30% Succeed</c:v>
                </c:pt>
                <c:pt idx="1">
                  <c:v>70% Fail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2-4AFF-9311-17EFD9C4B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0A080"/>
            </a:solidFill>
          </c:spPr>
          <c:dPt>
            <c:idx val="0"/>
            <c:bubble3D val="0"/>
            <c:spPr>
              <a:solidFill>
                <a:srgbClr val="B0A0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5F-41D3-9348-1E753D0D7C56}"/>
              </c:ext>
            </c:extLst>
          </c:dPt>
          <c:dPt>
            <c:idx val="1"/>
            <c:bubble3D val="0"/>
            <c:spPr>
              <a:solidFill>
                <a:srgbClr val="5351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5F-41D3-9348-1E753D0D7C56}"/>
              </c:ext>
            </c:extLst>
          </c:dPt>
          <c:cat>
            <c:strRef>
              <c:f>Sheet1!$A$2:$A$3</c:f>
              <c:strCache>
                <c:ptCount val="2"/>
                <c:pt idx="0">
                  <c:v>10% Succeed</c:v>
                </c:pt>
                <c:pt idx="1">
                  <c:v>90% Fail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5F-41D3-9348-1E753D0D7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0A08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B0A08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47-4774-8689-E23029FAAAB1}"/>
              </c:ext>
            </c:extLst>
          </c:dPt>
          <c:dPt>
            <c:idx val="1"/>
            <c:bubble3D val="0"/>
            <c:spPr>
              <a:solidFill>
                <a:srgbClr val="53513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47-4774-8689-E23029FAAAB1}"/>
              </c:ext>
            </c:extLst>
          </c:dPt>
          <c:dPt>
            <c:idx val="2"/>
            <c:bubble3D val="0"/>
            <c:spPr>
              <a:solidFill>
                <a:srgbClr val="21596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47-4774-8689-E23029FAAAB1}"/>
              </c:ext>
            </c:extLst>
          </c:dPt>
          <c:cat>
            <c:strRef>
              <c:f>Sheet1!$A$2:$A$4</c:f>
              <c:strCache>
                <c:ptCount val="3"/>
                <c:pt idx="0">
                  <c:v>86% Family</c:v>
                </c:pt>
                <c:pt idx="1">
                  <c:v>14% Charity14</c:v>
                </c:pt>
                <c:pt idx="2">
                  <c:v>0% IRS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86</c:v>
                </c:pt>
                <c:pt idx="1">
                  <c:v>14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47-4774-8689-E23029FAA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0A080"/>
            </a:solidFill>
          </c:spPr>
          <c:dPt>
            <c:idx val="0"/>
            <c:bubble3D val="0"/>
            <c:spPr>
              <a:solidFill>
                <a:srgbClr val="B0A0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47-4774-8689-E23029FAAAB1}"/>
              </c:ext>
            </c:extLst>
          </c:dPt>
          <c:dPt>
            <c:idx val="1"/>
            <c:bubble3D val="0"/>
            <c:spPr>
              <a:solidFill>
                <a:srgbClr val="5351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47-4774-8689-E23029FAAAB1}"/>
              </c:ext>
            </c:extLst>
          </c:dPt>
          <c:dPt>
            <c:idx val="2"/>
            <c:bubble3D val="0"/>
            <c:spPr>
              <a:solidFill>
                <a:srgbClr val="21596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47-4774-8689-E23029FAAAB1}"/>
              </c:ext>
            </c:extLst>
          </c:dPt>
          <c:cat>
            <c:strRef>
              <c:f>Sheet1!$A$2:$A$4</c:f>
              <c:strCache>
                <c:ptCount val="2"/>
                <c:pt idx="0">
                  <c:v>48% Giving Budget</c:v>
                </c:pt>
                <c:pt idx="1">
                  <c:v>52% No Budget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47-4774-8689-E23029FAA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0A080"/>
            </a:solidFill>
          </c:spPr>
          <c:dPt>
            <c:idx val="0"/>
            <c:bubble3D val="0"/>
            <c:spPr>
              <a:solidFill>
                <a:srgbClr val="B0A0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B-497E-B378-0346AF370EDA}"/>
              </c:ext>
            </c:extLst>
          </c:dPt>
          <c:dPt>
            <c:idx val="1"/>
            <c:bubble3D val="0"/>
            <c:spPr>
              <a:solidFill>
                <a:srgbClr val="5351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B-497E-B378-0346AF370EDA}"/>
              </c:ext>
            </c:extLst>
          </c:dPt>
          <c:dPt>
            <c:idx val="2"/>
            <c:bubble3D val="0"/>
            <c:spPr>
              <a:solidFill>
                <a:srgbClr val="21596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4B-497E-B378-0346AF370EDA}"/>
              </c:ext>
            </c:extLst>
          </c:dPt>
          <c:cat>
            <c:strRef>
              <c:f>Sheet1!$A$2:$A$4</c:f>
              <c:strCache>
                <c:ptCount val="2"/>
                <c:pt idx="0">
                  <c:v>49% Giving Plan</c:v>
                </c:pt>
                <c:pt idx="1">
                  <c:v>51% No Plan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4B-497E-B378-0346AF370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078383" cy="469745"/>
          </a:xfrm>
          <a:prstGeom prst="rect">
            <a:avLst/>
          </a:prstGeom>
        </p:spPr>
        <p:txBody>
          <a:bodyPr vert="horz" lIns="92370" tIns="46183" rIns="92370" bIns="46183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92" y="8917127"/>
            <a:ext cx="3078383" cy="469745"/>
          </a:xfrm>
          <a:prstGeom prst="rect">
            <a:avLst/>
          </a:prstGeom>
        </p:spPr>
        <p:txBody>
          <a:bodyPr vert="horz" lIns="92370" tIns="46183" rIns="92370" bIns="46183" rtlCol="0" anchor="b"/>
          <a:lstStyle>
            <a:lvl1pPr algn="r">
              <a:defRPr sz="1100"/>
            </a:lvl1pPr>
          </a:lstStyle>
          <a:p>
            <a:fld id="{C9BB8D05-141A-4A38-9DF0-526D24D007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24" tIns="47064" rIns="94124" bIns="470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124" tIns="47064" rIns="94124" bIns="470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6" y="8917422"/>
            <a:ext cx="3077740" cy="469424"/>
          </a:xfrm>
          <a:prstGeom prst="rect">
            <a:avLst/>
          </a:prstGeom>
        </p:spPr>
        <p:txBody>
          <a:bodyPr vert="horz" lIns="94124" tIns="47064" rIns="94124" bIns="47064" rtlCol="0" anchor="b"/>
          <a:lstStyle>
            <a:lvl1pPr algn="r">
              <a:defRPr sz="1100"/>
            </a:lvl1pPr>
          </a:lstStyle>
          <a:p>
            <a:fld id="{16A597AB-7045-448D-855C-E22EE9FEAE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0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A515EC-835F-44D5-8C2A-A3B621F6A96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YOU EACH HAVE YOUR “PRIME EXAMPLES” OF CASE STUDIES…</a:t>
            </a:r>
          </a:p>
          <a:p>
            <a:endParaRPr lang="en-US" sz="1400" b="1" dirty="0"/>
          </a:p>
          <a:p>
            <a:r>
              <a:rPr lang="en-US" sz="1400" b="1" dirty="0"/>
              <a:t>PEOPLE AND SITUATIONS YOU KNOW, OR WANT TO GET IN RELATIONSHIP WITH..</a:t>
            </a:r>
          </a:p>
          <a:p>
            <a:endParaRPr lang="en-US" sz="1400" b="1" dirty="0"/>
          </a:p>
          <a:p>
            <a:r>
              <a:rPr lang="en-US" sz="1400" b="1" dirty="0"/>
              <a:t>OBVIOUS CLIENT FAMILIES</a:t>
            </a:r>
          </a:p>
          <a:p>
            <a:endParaRPr lang="en-US" sz="1400" b="1" dirty="0"/>
          </a:p>
          <a:p>
            <a:r>
              <a:rPr lang="en-US" sz="1400" b="1" dirty="0"/>
              <a:t>PROSPECTIVE FAMILIES WHO ARE SEEKING SOMEONE LIKE YOU WHO CAN HELP THEM “THRIVE AND PROSPER ACROSS GENERATIONS”</a:t>
            </a:r>
          </a:p>
          <a:p>
            <a:endParaRPr lang="en-US" sz="1400" b="1" dirty="0"/>
          </a:p>
          <a:p>
            <a:r>
              <a:rPr lang="en-US" sz="1400" b="1" dirty="0"/>
              <a:t>AND “INFLUENCERS SUCH AS ACCOUNTANTS, LAWYERS, TRUSTEES, AND OTHER PROFESSIONAL ADVISORS WHO  HAVE CLIENTS THAT WOULD BE GRATEFUL FOR AN INTRODUCTION TO YOUR TOOLS…YOUR SKILLS</a:t>
            </a:r>
          </a:p>
          <a:p>
            <a:endParaRPr lang="en-US" sz="1400" b="1" dirty="0"/>
          </a:p>
          <a:p>
            <a:r>
              <a:rPr lang="en-US" sz="1400" b="1" dirty="0"/>
              <a:t>…NOT AS COMPETITORS TO THEIR PROFESSIONAL ADVISORS, BUT AS RESOURCES, COLLEAGUES, SERVING THE SAME CLIENT FAMILY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597AB-7045-448D-855C-E22EE9FEAED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08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OPPORTUNITIES FOR ASDVISORS HAVE NEVER BEEN GREATER, ESPECIALLY DURING THIS TIME OF “THE GREAT WEALTH TRANSFER”</a:t>
            </a:r>
          </a:p>
          <a:p>
            <a:endParaRPr lang="en-US" dirty="0"/>
          </a:p>
          <a:p>
            <a:pPr marL="173314" indent="-173314">
              <a:buFont typeface="Arial" panose="020B0604020202020204" pitchFamily="34" charset="0"/>
              <a:buChar char="•"/>
            </a:pPr>
            <a:r>
              <a:rPr lang="en-US" dirty="0"/>
              <a:t>TO DIFFERENTIATE YOUR PRACTICE FROM THAT OF YOUR COMPETITORS</a:t>
            </a:r>
          </a:p>
          <a:p>
            <a:pPr marL="173314" indent="-173314">
              <a:buFont typeface="Arial" panose="020B0604020202020204" pitchFamily="34" charset="0"/>
              <a:buChar char="•"/>
            </a:pPr>
            <a:endParaRPr lang="en-US" dirty="0"/>
          </a:p>
          <a:p>
            <a:pPr marL="173314" indent="-173314">
              <a:buFont typeface="Arial" panose="020B0604020202020204" pitchFamily="34" charset="0"/>
              <a:buChar char="•"/>
            </a:pPr>
            <a:r>
              <a:rPr lang="en-US" dirty="0"/>
              <a:t>TO BUILD LONG-LASTING RELATIONSHIPS THAT RETAIN THE CLIENT THRU GENERATIONAL TRANSFERS</a:t>
            </a:r>
          </a:p>
          <a:p>
            <a:pPr marL="173314" indent="-173314">
              <a:buFont typeface="Arial" panose="020B0604020202020204" pitchFamily="34" charset="0"/>
              <a:buChar char="•"/>
            </a:pPr>
            <a:endParaRPr lang="en-US" dirty="0"/>
          </a:p>
          <a:p>
            <a:pPr marL="173314" indent="-173314">
              <a:buFont typeface="Arial" panose="020B0604020202020204" pitchFamily="34" charset="0"/>
              <a:buChar char="•"/>
            </a:pPr>
            <a:r>
              <a:rPr lang="en-US" dirty="0"/>
              <a:t>TO ATTRACT NEW CLIENTS DUE TO YOUR UNIQUE PERSPECTIVE OF SERVING THE ENTIRE FAMILY</a:t>
            </a:r>
          </a:p>
          <a:p>
            <a:pPr marL="173314" indent="-173314">
              <a:buFont typeface="Arial" panose="020B0604020202020204" pitchFamily="34" charset="0"/>
              <a:buChar char="•"/>
            </a:pPr>
            <a:endParaRPr lang="en-US" dirty="0"/>
          </a:p>
          <a:p>
            <a:pPr marL="173314" indent="-173314">
              <a:buFont typeface="Arial" panose="020B0604020202020204" pitchFamily="34" charset="0"/>
              <a:buChar char="•"/>
            </a:pPr>
            <a:r>
              <a:rPr lang="en-US" dirty="0"/>
              <a:t>AND TO BUILD YOUR NETWORK OF REFERRAL SOURCES THROUGH OFFERING NON-COMPETITIVE INTERGENERATIONAL KNOWLEDGE TO LAWYERS, ACCOUNTANTS, TRUST COMPANIES, INSURANCE AGENCIES, ETC,</a:t>
            </a:r>
          </a:p>
          <a:p>
            <a:pPr marL="173314" indent="-173314">
              <a:buFont typeface="Arial" panose="020B0604020202020204" pitchFamily="34" charset="0"/>
              <a:buChar char="•"/>
            </a:pPr>
            <a:endParaRPr lang="en-US" dirty="0"/>
          </a:p>
          <a:p>
            <a:pPr marL="173314" indent="-173314">
              <a:buFont typeface="Arial" panose="020B0604020202020204" pitchFamily="34" charset="0"/>
              <a:buChar char="•"/>
            </a:pPr>
            <a:r>
              <a:rPr lang="en-US" dirty="0"/>
              <a:t>THE INSTITUTE FOR PREPARING HEIRS IS HERE TO TRAIN YOU, AND TO DO RESEARCH….IT DOES NOT OFFER TAX, INTESTMENT, ACCOUNTING OR LEGAL ASDVICE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597AB-7045-448D-855C-E22EE9FEAED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75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A515EC-835F-44D5-8C2A-A3B621F6A96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91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LOOK AT THIS SIMPLE MISSION STATEMENT…</a:t>
            </a:r>
          </a:p>
          <a:p>
            <a:endParaRPr lang="en-US" sz="1400" b="1" dirty="0"/>
          </a:p>
          <a:p>
            <a:r>
              <a:rPr lang="en-US" sz="1400" b="1" dirty="0"/>
              <a:t>THE WORDS “TRUSTED </a:t>
            </a:r>
            <a:r>
              <a:rPr lang="en-US" sz="1400" b="1" i="1" dirty="0"/>
              <a:t>FAMILY</a:t>
            </a:r>
            <a:r>
              <a:rPr lang="en-US" sz="1400" b="1" dirty="0"/>
              <a:t> ADVISOR” ARE THE GOAL….AND EMBRACING THE ENTIRE FAMILY AS YOUR CLIENT IS WHERE IT BEGINS</a:t>
            </a:r>
          </a:p>
          <a:p>
            <a:endParaRPr lang="en-US" sz="1400" b="1" dirty="0"/>
          </a:p>
          <a:p>
            <a:r>
              <a:rPr lang="en-US" sz="1400" b="1" dirty="0"/>
              <a:t>TODAY WE WILL INTRODUCE YOU TO THE TOOLS, GIVE THE TOOLS TO YOU, AND TEACH YOU HOW TO USE THE TOOLS </a:t>
            </a:r>
            <a:r>
              <a:rPr lang="en-US" sz="1400" b="1" i="1" dirty="0"/>
              <a:t>WITH THE CLIENT FAMILY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597AB-7045-448D-855C-E22EE9FEAE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3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THE SPECIFICS OF THE GREAT WEALTH TRANSFER ARE STAGGERING…</a:t>
            </a:r>
          </a:p>
          <a:p>
            <a:endParaRPr lang="en-US" dirty="0"/>
          </a:p>
          <a:p>
            <a:r>
              <a:rPr lang="en-US" dirty="0"/>
              <a:t>THAT’S $1 TRILLION EACH YEAR!</a:t>
            </a:r>
          </a:p>
          <a:p>
            <a:endParaRPr lang="en-US" dirty="0"/>
          </a:p>
          <a:p>
            <a:r>
              <a:rPr lang="en-US" dirty="0"/>
              <a:t>…AND WHILE THAT IS HAPPENING, WOMEN ARE BEING MOVED INTO POSITION TO CONTROL 70% OF THE WEALTH BY 2030</a:t>
            </a:r>
          </a:p>
          <a:p>
            <a:pPr marL="173314" indent="-173314">
              <a:buFont typeface="Arial" panose="020B0604020202020204" pitchFamily="34" charset="0"/>
              <a:buChar char="•"/>
            </a:pPr>
            <a:r>
              <a:rPr lang="en-US" dirty="0"/>
              <a:t>SIMPLY BECAUSE THEY ARE YOUNGER THAN THEIR SPOUSES</a:t>
            </a:r>
          </a:p>
          <a:p>
            <a:pPr marL="173314" indent="-173314">
              <a:buFont typeface="Arial" panose="020B0604020202020204" pitchFamily="34" charset="0"/>
              <a:buChar char="•"/>
            </a:pPr>
            <a:r>
              <a:rPr lang="en-US" dirty="0"/>
              <a:t>BECAUSE THEY ARE HEALTHIER THAN MEN</a:t>
            </a:r>
          </a:p>
          <a:p>
            <a:pPr marL="173314" indent="-173314">
              <a:buFont typeface="Arial" panose="020B0604020202020204" pitchFamily="34" charset="0"/>
              <a:buChar char="•"/>
            </a:pPr>
            <a:r>
              <a:rPr lang="en-US" dirty="0"/>
              <a:t>BECAUSE THEY LIVE LONGER</a:t>
            </a:r>
          </a:p>
          <a:p>
            <a:pPr marL="173314" indent="-173314">
              <a:buFont typeface="Arial" panose="020B0604020202020204" pitchFamily="34" charset="0"/>
              <a:buChar char="•"/>
            </a:pPr>
            <a:endParaRPr lang="en-US" dirty="0"/>
          </a:p>
          <a:p>
            <a:pPr marL="173314" indent="-173314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…CAN YOU SEE THE OPPORTUNITY FOR THE “TRUSTED FAMILY ADVISOR”?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597AB-7045-448D-855C-E22EE9FEAE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5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EED4C2-897A-45AF-8013-F4FF417C6BE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5</a:t>
            </a:fld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0659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0900" y="153988"/>
            <a:ext cx="5634038" cy="4224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Notes Placeholder 4"/>
          <p:cNvSpPr>
            <a:spLocks noGrp="1"/>
          </p:cNvSpPr>
          <p:nvPr/>
        </p:nvSpPr>
        <p:spPr bwMode="auto">
          <a:xfrm>
            <a:off x="3668889" y="705837"/>
            <a:ext cx="3084288" cy="79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21" tIns="47009" rIns="94021" bIns="47009"/>
          <a:lstStyle/>
          <a:p>
            <a:pPr eaLnBrk="0" hangingPunct="0">
              <a:spcBef>
                <a:spcPct val="30000"/>
              </a:spcBef>
            </a:pPr>
            <a:endParaRPr lang="en-US" sz="1100" dirty="0">
              <a:latin typeface="Calibri" pitchFamily="34" charset="0"/>
            </a:endParaRPr>
          </a:p>
        </p:txBody>
      </p:sp>
      <p:sp>
        <p:nvSpPr>
          <p:cNvPr id="70661" name="Notes Placeholder 4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THOSE WORKING WITH WEALTHY FAMILIES FOR A GENERATION OR MORE ALL SHARE THE SAME OBSERVATION: MANY, IN FACT MOST, ESTATES FAIL FOLLOWING THE SUCCESSFUL TRANSITION OF THEIR WEALTH TO THE NEXT GENERATION. THIS IS THE FIRST PROBLEM WE WILL BE ADDRESSING – WHY DOES THIS HAPPEN?</a:t>
            </a:r>
          </a:p>
          <a:p>
            <a:endParaRPr lang="en-US" dirty="0">
              <a:ea typeface="ＭＳ Ｐゴシック"/>
              <a:cs typeface="ＭＳ Ｐゴシック"/>
            </a:endParaRPr>
          </a:p>
          <a:p>
            <a:r>
              <a:rPr lang="en-US" dirty="0">
                <a:ea typeface="ＭＳ Ｐゴシック"/>
                <a:cs typeface="ＭＳ Ｐゴシック"/>
              </a:rPr>
              <a:t>BUT THIS IS NOT THE ONLY ISSUE AT HAND . . . </a:t>
            </a:r>
          </a:p>
          <a:p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OVER 100 YEARS AGO, CHARLES DARWIN SAW THIS FACTOR…</a:t>
            </a:r>
          </a:p>
          <a:p>
            <a:endParaRPr lang="en-US" sz="1400" b="1" dirty="0"/>
          </a:p>
          <a:p>
            <a:r>
              <a:rPr lang="en-US" sz="1400" b="1" dirty="0"/>
              <a:t>AND EITHER WE ADAPT AS ADVISORS TO OUR CLIENT (FAMILIES) OR, VERY SIMPLY, WE WILL NOT SURVIVE</a:t>
            </a:r>
          </a:p>
          <a:p>
            <a:endParaRPr lang="en-US" sz="1400" b="1" dirty="0"/>
          </a:p>
          <a:p>
            <a:r>
              <a:rPr lang="en-US" sz="1400" b="1" dirty="0"/>
              <a:t>AND TODAY WE WILL GIVE YOU THE FACTS TO PROVE THAT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597AB-7045-448D-855C-E22EE9FEAED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80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WORDS:</a:t>
            </a:r>
          </a:p>
          <a:p>
            <a:endParaRPr lang="en-US" dirty="0"/>
          </a:p>
          <a:p>
            <a:r>
              <a:rPr lang="en-US" dirty="0"/>
              <a:t>SHORT</a:t>
            </a:r>
          </a:p>
          <a:p>
            <a:endParaRPr lang="en-US" dirty="0"/>
          </a:p>
          <a:p>
            <a:r>
              <a:rPr lang="en-US" dirty="0"/>
              <a:t>EASILY REMEMBERED</a:t>
            </a:r>
          </a:p>
          <a:p>
            <a:endParaRPr lang="en-US" dirty="0"/>
          </a:p>
          <a:p>
            <a:r>
              <a:rPr lang="en-US" dirty="0"/>
              <a:t>DECLARATION </a:t>
            </a:r>
          </a:p>
          <a:p>
            <a:endParaRPr lang="en-US" dirty="0"/>
          </a:p>
          <a:p>
            <a:r>
              <a:rPr lang="en-US" dirty="0"/>
              <a:t>CREATED AND HONORED BY THE WHOLE FAMILY</a:t>
            </a:r>
          </a:p>
          <a:p>
            <a:endParaRPr lang="en-US" dirty="0"/>
          </a:p>
          <a:p>
            <a:r>
              <a:rPr lang="en-US" dirty="0"/>
              <a:t>IT IS NOT DAD’S MISSION, OR MOM’S MISSION</a:t>
            </a:r>
          </a:p>
          <a:p>
            <a:endParaRPr lang="en-US" dirty="0"/>
          </a:p>
          <a:p>
            <a:r>
              <a:rPr lang="en-US" dirty="0"/>
              <a:t>IT IS THE CONSENSUS MISSION OF THE WHOLE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597AB-7045-448D-855C-E22EE9FEAED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11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FOR PART ONE, LET’S SIMPLY SET THE STAGE FOR YOU TO UNDERSTAND WHAT YOUR CLIENTS ARE FACING…</a:t>
            </a:r>
          </a:p>
          <a:p>
            <a:endParaRPr lang="en-US" dirty="0"/>
          </a:p>
          <a:p>
            <a:r>
              <a:rPr lang="en-US" dirty="0"/>
              <a:t>WHAT THE MARKET AND CLIENT STUDIES SAY ARE FACING CLIENTS…</a:t>
            </a:r>
          </a:p>
          <a:p>
            <a:endParaRPr lang="en-US" dirty="0"/>
          </a:p>
          <a:p>
            <a:r>
              <a:rPr lang="en-US" dirty="0"/>
              <a:t>AND WHAT THIS PHRASE “THE GREAT WEALTH TRANSFER” MEANS….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597AB-7045-448D-855C-E22EE9FEAED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52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TAKEAWAYS</a:t>
            </a:r>
          </a:p>
          <a:p>
            <a:endParaRPr lang="en-US" sz="1400" b="1" dirty="0"/>
          </a:p>
          <a:p>
            <a:r>
              <a:rPr lang="en-US" sz="1400" b="1" dirty="0"/>
              <a:t>TOOLS</a:t>
            </a:r>
          </a:p>
          <a:p>
            <a:endParaRPr lang="en-US" sz="1400" b="1" dirty="0"/>
          </a:p>
          <a:p>
            <a:r>
              <a:rPr lang="en-US" sz="1400" b="1" dirty="0"/>
              <a:t>TRADING IDEAS ON HOW TO PUT IT IN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597AB-7045-448D-855C-E22EE9FEAED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8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OPPORTUNITIES FOR ASDVISORS HAVE NEVER BEEN GREATER, ESPECIALLY DURING THIS TIME OF “THE GREAT WEALTH TRANSFER”</a:t>
            </a:r>
          </a:p>
          <a:p>
            <a:endParaRPr lang="en-US" dirty="0"/>
          </a:p>
          <a:p>
            <a:pPr marL="173314" indent="-173314">
              <a:buFont typeface="Arial" panose="020B0604020202020204" pitchFamily="34" charset="0"/>
              <a:buChar char="•"/>
            </a:pPr>
            <a:r>
              <a:rPr lang="en-US" dirty="0"/>
              <a:t>TO DIFFERENTIATE YOUR PRACTICE FROM THAT OF YOUR COMPETITORS</a:t>
            </a:r>
          </a:p>
          <a:p>
            <a:pPr marL="173314" indent="-173314">
              <a:buFont typeface="Arial" panose="020B0604020202020204" pitchFamily="34" charset="0"/>
              <a:buChar char="•"/>
            </a:pPr>
            <a:endParaRPr lang="en-US" dirty="0"/>
          </a:p>
          <a:p>
            <a:pPr marL="173314" indent="-173314">
              <a:buFont typeface="Arial" panose="020B0604020202020204" pitchFamily="34" charset="0"/>
              <a:buChar char="•"/>
            </a:pPr>
            <a:r>
              <a:rPr lang="en-US" dirty="0"/>
              <a:t>TO BUILD LONG-LASTING RELATIONSHIPS THAT RETAIN THE CLIENT THRU GENERATIONAL TRANSFERS</a:t>
            </a:r>
          </a:p>
          <a:p>
            <a:pPr marL="173314" indent="-173314">
              <a:buFont typeface="Arial" panose="020B0604020202020204" pitchFamily="34" charset="0"/>
              <a:buChar char="•"/>
            </a:pPr>
            <a:endParaRPr lang="en-US" dirty="0"/>
          </a:p>
          <a:p>
            <a:pPr marL="173314" indent="-173314">
              <a:buFont typeface="Arial" panose="020B0604020202020204" pitchFamily="34" charset="0"/>
              <a:buChar char="•"/>
            </a:pPr>
            <a:r>
              <a:rPr lang="en-US" dirty="0"/>
              <a:t>TO ATTRACT NEW CLIENTS DUE TO YOUR UNIQUE PERSPECTIVE OF SERVING THE ENTIRE FAMILY</a:t>
            </a:r>
          </a:p>
          <a:p>
            <a:pPr marL="173314" indent="-173314">
              <a:buFont typeface="Arial" panose="020B0604020202020204" pitchFamily="34" charset="0"/>
              <a:buChar char="•"/>
            </a:pPr>
            <a:endParaRPr lang="en-US" dirty="0"/>
          </a:p>
          <a:p>
            <a:pPr marL="173314" indent="-173314">
              <a:buFont typeface="Arial" panose="020B0604020202020204" pitchFamily="34" charset="0"/>
              <a:buChar char="•"/>
            </a:pPr>
            <a:r>
              <a:rPr lang="en-US" dirty="0"/>
              <a:t>AND TO BUILD YOUR NETWORK OF REFERRAL SOURCES THROUGH OFFERING NON-COMPETITIVE INTERGENERATIONAL KNOWLEDGE TO LAWYERS, ACCOUNTANTS, TRUST COMPANIES, INSURANCE AGENCIES, ETC,</a:t>
            </a:r>
          </a:p>
          <a:p>
            <a:pPr marL="173314" indent="-173314">
              <a:buFont typeface="Arial" panose="020B0604020202020204" pitchFamily="34" charset="0"/>
              <a:buChar char="•"/>
            </a:pPr>
            <a:endParaRPr lang="en-US" dirty="0"/>
          </a:p>
          <a:p>
            <a:pPr marL="173314" indent="-173314">
              <a:buFont typeface="Arial" panose="020B0604020202020204" pitchFamily="34" charset="0"/>
              <a:buChar char="•"/>
            </a:pPr>
            <a:r>
              <a:rPr lang="en-US" dirty="0"/>
              <a:t>THE INSTITUTE FOR PREPARING HEIRS IS HERE TO TRAIN YOU, AND TO DO RESEARCH….IT DOES NOT OFFER TAX, INTESTMENT, ACCOUNTING OR LEGAL ASDVICE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597AB-7045-448D-855C-E22EE9FEAED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3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6ED9-E8B8-DF4E-A54B-9F86375D080C}" type="datetime1">
              <a:rPr lang="en-US"/>
              <a:pPr>
                <a:defRPr/>
              </a:pPr>
              <a:t>9/17/2019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EF25-FE00-A744-9C1B-872CA92F0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DDB7D1-C9D3-4A81-B6EE-605B49249424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702C-CC7B-4F99-B17C-24E711E837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B7D1-C9D3-4A81-B6EE-605B49249424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702C-CC7B-4F99-B17C-24E711E837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D982F27-1C72-8746-8E04-F9518F623D44}" type="datetime1">
              <a:rPr lang="en-US"/>
              <a:pPr>
                <a:defRPr/>
              </a:pPr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66BEF8-4BFB-8C4F-BAC9-7F8D22C835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200055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algn="ctr">
              <a:defRPr/>
            </a:pPr>
            <a:r>
              <a:rPr lang="en-US" sz="700" dirty="0">
                <a:solidFill>
                  <a:schemeClr val="tx1"/>
                </a:solidFill>
                <a:latin typeface="Gill Sans MT" pitchFamily="34" charset="0"/>
              </a:rPr>
              <a:t>©2019  Institute </a:t>
            </a:r>
            <a:r>
              <a:rPr lang="en-US" sz="700" i="1" dirty="0">
                <a:solidFill>
                  <a:schemeClr val="tx1"/>
                </a:solidFill>
                <a:latin typeface="Gill Sans MT" pitchFamily="34" charset="0"/>
              </a:rPr>
              <a:t>for</a:t>
            </a:r>
            <a:r>
              <a:rPr lang="en-US" sz="700" dirty="0">
                <a:solidFill>
                  <a:schemeClr val="tx1"/>
                </a:solidFill>
                <a:latin typeface="Gill Sans MT" pitchFamily="34" charset="0"/>
              </a:rPr>
              <a:t> Preparing Heirs</a:t>
            </a:r>
            <a:r>
              <a:rPr lang="en-US" sz="700" baseline="0" dirty="0">
                <a:solidFill>
                  <a:srgbClr val="B0A080"/>
                </a:solidFill>
                <a:latin typeface="Gill Sans MT" pitchFamily="34" charset="0"/>
              </a:rPr>
              <a:t> </a:t>
            </a:r>
            <a:r>
              <a:rPr lang="en-US" sz="700" baseline="0" dirty="0">
                <a:solidFill>
                  <a:srgbClr val="B0A080"/>
                </a:solidFill>
                <a:latin typeface="Arial Narrow"/>
              </a:rPr>
              <a:t>│ </a:t>
            </a:r>
            <a:r>
              <a:rPr lang="en-US" sz="700" dirty="0">
                <a:solidFill>
                  <a:schemeClr val="tx1"/>
                </a:solidFill>
                <a:latin typeface="Gill Sans MT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700" r:id="rId3"/>
    <p:sldLayoutId id="2147483702" r:id="rId4"/>
    <p:sldLayoutId id="214748370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bench next to a body of water&#10;&#10;Description automatically generated">
            <a:extLst>
              <a:ext uri="{FF2B5EF4-FFF2-40B4-BE49-F238E27FC236}">
                <a16:creationId xmlns:a16="http://schemas.microsoft.com/office/drawing/2014/main" id="{D16A2AB4-7D48-4441-BDC8-90C2DE8BB3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6976" b="11340"/>
          <a:stretch/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8" name="Text Box 1">
            <a:extLst>
              <a:ext uri="{FF2B5EF4-FFF2-40B4-BE49-F238E27FC236}">
                <a16:creationId xmlns:a16="http://schemas.microsoft.com/office/drawing/2014/main" id="{3E107321-18C0-4D81-8D6C-D7C5C0F0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838200"/>
            <a:ext cx="4156075" cy="1190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  <a:latin typeface="Palatino Linotype" pitchFamily="18" charset="0"/>
              </a:rPr>
              <a:t>Educating The Next Generation</a:t>
            </a:r>
            <a:endParaRPr lang="en-US" sz="3200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75B92-FDC1-4D25-AC72-083475C0C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144000" cy="200055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0" algn="ctr">
              <a:defRPr/>
            </a:pPr>
            <a:r>
              <a:rPr lang="en-US" sz="700" dirty="0">
                <a:solidFill>
                  <a:schemeClr val="tx1"/>
                </a:solidFill>
                <a:latin typeface="Gill Sans MT" pitchFamily="34" charset="0"/>
              </a:rPr>
              <a:t>©2019  Institute </a:t>
            </a:r>
            <a:r>
              <a:rPr lang="en-US" sz="700" i="1" dirty="0">
                <a:solidFill>
                  <a:schemeClr val="tx1"/>
                </a:solidFill>
                <a:latin typeface="Gill Sans MT" pitchFamily="34" charset="0"/>
              </a:rPr>
              <a:t>for</a:t>
            </a:r>
            <a:r>
              <a:rPr lang="en-US" sz="700" dirty="0">
                <a:solidFill>
                  <a:schemeClr val="tx1"/>
                </a:solidFill>
                <a:latin typeface="Gill Sans MT" pitchFamily="34" charset="0"/>
              </a:rPr>
              <a:t> Preparing Heirs</a:t>
            </a:r>
            <a:r>
              <a:rPr lang="en-US" sz="700" baseline="0" dirty="0">
                <a:solidFill>
                  <a:srgbClr val="B0A080"/>
                </a:solidFill>
                <a:latin typeface="Gill Sans MT" pitchFamily="34" charset="0"/>
              </a:rPr>
              <a:t> </a:t>
            </a:r>
            <a:r>
              <a:rPr lang="en-US" sz="700" baseline="0" dirty="0">
                <a:solidFill>
                  <a:srgbClr val="B0A080"/>
                </a:solidFill>
                <a:latin typeface="Arial Narrow"/>
              </a:rPr>
              <a:t>│ </a:t>
            </a:r>
            <a:r>
              <a:rPr lang="en-US" sz="700" dirty="0">
                <a:solidFill>
                  <a:schemeClr val="tx1"/>
                </a:solidFill>
                <a:latin typeface="Gill Sans MT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2925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0"/>
            <a:ext cx="7467600" cy="5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Bef>
                <a:spcPct val="20000"/>
              </a:spcBef>
              <a:spcAft>
                <a:spcPts val="2400"/>
              </a:spcAft>
              <a:buClr>
                <a:srgbClr val="000000"/>
              </a:buClr>
              <a:buSzPct val="65000"/>
              <a:buFont typeface="Wingdings 2" pitchFamily="18" charset="2"/>
              <a:buNone/>
            </a:pPr>
            <a: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  <a:t>Why families </a:t>
            </a:r>
            <a:r>
              <a:rPr lang="en-US" sz="4000" b="1" dirty="0">
                <a:solidFill>
                  <a:srgbClr val="B0A080"/>
                </a:solidFill>
                <a:latin typeface="Palatino Linotype" pitchFamily="18" charset="0"/>
              </a:rPr>
              <a:t>don’t</a:t>
            </a:r>
            <a: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  <a:t> continue </a:t>
            </a:r>
            <a:b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</a:br>
            <a: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  <a:t>to prosper and thrive</a:t>
            </a:r>
          </a:p>
          <a:p>
            <a:pPr marL="233363" indent="-233363">
              <a:lnSpc>
                <a:spcPts val="3600"/>
              </a:lnSpc>
              <a:spcBef>
                <a:spcPct val="20000"/>
              </a:spcBef>
              <a:spcAft>
                <a:spcPts val="1600"/>
              </a:spcAft>
              <a:buClr>
                <a:srgbClr val="000000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Lack of trust and communication</a:t>
            </a:r>
          </a:p>
          <a:p>
            <a:pPr marL="233363" indent="-233363">
              <a:lnSpc>
                <a:spcPts val="3600"/>
              </a:lnSpc>
              <a:spcBef>
                <a:spcPct val="20000"/>
              </a:spcBef>
              <a:spcAft>
                <a:spcPts val="1600"/>
              </a:spcAft>
              <a:buClr>
                <a:srgbClr val="000000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Beneficiaries are unprepared to receive wealth and to use it productively</a:t>
            </a:r>
          </a:p>
          <a:p>
            <a:pPr marL="233363" indent="-233363">
              <a:lnSpc>
                <a:spcPts val="3600"/>
              </a:lnSpc>
              <a:spcBef>
                <a:spcPct val="20000"/>
              </a:spcBef>
              <a:spcAft>
                <a:spcPts val="1600"/>
              </a:spcAft>
              <a:buClr>
                <a:srgbClr val="000000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No family wealth mission statement</a:t>
            </a:r>
          </a:p>
          <a:p>
            <a:pPr marL="233363" indent="-233363">
              <a:lnSpc>
                <a:spcPts val="3600"/>
              </a:lnSpc>
              <a:spcBef>
                <a:spcPct val="20000"/>
              </a:spcBef>
              <a:spcAft>
                <a:spcPts val="800"/>
              </a:spcAft>
              <a:buClr>
                <a:srgbClr val="000000"/>
              </a:buClr>
              <a:buSzPct val="85000"/>
              <a:buFont typeface="Arial" pitchFamily="34" charset="0"/>
              <a:buChar char="•"/>
            </a:pPr>
            <a:endParaRPr lang="en-US" sz="2800" dirty="0">
              <a:latin typeface="Palatino Linotype" pitchFamily="18" charset="0"/>
            </a:endParaRPr>
          </a:p>
          <a:p>
            <a:pPr algn="ctr">
              <a:lnSpc>
                <a:spcPts val="3600"/>
              </a:lnSpc>
              <a:spcBef>
                <a:spcPct val="20000"/>
              </a:spcBef>
              <a:spcAft>
                <a:spcPts val="800"/>
              </a:spcAft>
              <a:buClr>
                <a:srgbClr val="000000"/>
              </a:buClr>
              <a:buSzPct val="65000"/>
              <a:buFont typeface="Wingdings 2" pitchFamily="18" charset="2"/>
              <a:buNone/>
            </a:pPr>
            <a:endParaRPr lang="en-US" sz="2800" dirty="0">
              <a:latin typeface="Palatino Linotype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43F5F7-AB98-48A0-B7F8-213FAB18042C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15930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152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OUR DEFINITION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791929"/>
            <a:ext cx="9144000" cy="331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  <a:spcAft>
                <a:spcPts val="2600"/>
              </a:spcAft>
            </a:pPr>
            <a:r>
              <a:rPr lang="en-US" sz="2800" dirty="0">
                <a:latin typeface="Gill Sans MT" panose="020B0502020104020203" pitchFamily="34" charset="0"/>
              </a:rPr>
              <a:t>Your family wealth mission statement 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serves as a guidepost for your family and 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your trusted advisors –  today 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and for generations to come. </a:t>
            </a:r>
          </a:p>
          <a:p>
            <a:pPr algn="ctr">
              <a:lnSpc>
                <a:spcPts val="3800"/>
              </a:lnSpc>
              <a:spcAft>
                <a:spcPts val="2600"/>
              </a:spcAft>
            </a:pPr>
            <a:r>
              <a:rPr lang="en-US" sz="2800" dirty="0">
                <a:latin typeface="Gill Sans MT" panose="020B0502020104020203" pitchFamily="34" charset="0"/>
              </a:rPr>
              <a:t>It articulates your core family values and the priorities 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for the use of your family wealth.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10022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Family Wealth Mission Statement</a:t>
            </a:r>
          </a:p>
        </p:txBody>
      </p:sp>
      <p:pic>
        <p:nvPicPr>
          <p:cNvPr id="20" name="Picture 19" descr="GoldTreeK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5410200"/>
            <a:ext cx="926051" cy="106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FD287E-E998-40D3-9481-16A373FD746D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mily Wealth No Swan.JPG">
            <a:extLst>
              <a:ext uri="{FF2B5EF4-FFF2-40B4-BE49-F238E27FC236}">
                <a16:creationId xmlns:a16="http://schemas.microsoft.com/office/drawing/2014/main" id="{6E6DCCC2-FCBF-4F93-AE40-A273EB1855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185" r="33373"/>
          <a:stretch/>
        </p:blipFill>
        <p:spPr>
          <a:xfrm>
            <a:off x="0" y="1219200"/>
            <a:ext cx="9143999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C347B7-B788-4AF5-A3EF-85FF2D83F865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155517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128189"/>
            <a:ext cx="9144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Moving Conversations </a:t>
            </a:r>
            <a:r>
              <a:rPr lang="en-US" sz="3600" i="1" kern="1400" spc="-150" dirty="0">
                <a:solidFill>
                  <a:srgbClr val="B0A080"/>
                </a:solidFill>
                <a:latin typeface="Palatino Linotype" panose="02040502050505030304" pitchFamily="18" charset="0"/>
              </a:rPr>
              <a:t>from</a:t>
            </a:r>
            <a:r>
              <a:rPr lang="en-US" sz="3600" kern="1400" spc="-150" dirty="0">
                <a:solidFill>
                  <a:srgbClr val="B0A080"/>
                </a:solidFill>
                <a:latin typeface="Palatino Linotype" panose="02040502050505030304" pitchFamily="18" charset="0"/>
              </a:rPr>
              <a:t> </a:t>
            </a:r>
            <a:br>
              <a:rPr lang="en-US" sz="3600" kern="1400" spc="-150" dirty="0">
                <a:solidFill>
                  <a:srgbClr val="B0A080"/>
                </a:solidFill>
                <a:latin typeface="Palatino Linotype" panose="02040502050505030304" pitchFamily="18" charset="0"/>
              </a:rPr>
            </a:br>
            <a:r>
              <a:rPr lang="en-US" sz="3600" kern="1400" spc="-150" dirty="0">
                <a:solidFill>
                  <a:srgbClr val="B0A080"/>
                </a:solidFill>
                <a:latin typeface="Palatino Linotype" panose="02040502050505030304" pitchFamily="18" charset="0"/>
              </a:rPr>
              <a:t>Money Matters </a:t>
            </a:r>
            <a:r>
              <a:rPr lang="en-US" sz="3600" i="1" kern="1400" spc="-150" dirty="0">
                <a:solidFill>
                  <a:srgbClr val="B0A080"/>
                </a:solidFill>
                <a:latin typeface="Palatino Linotype" panose="02040502050505030304" pitchFamily="18" charset="0"/>
              </a:rPr>
              <a:t>to</a:t>
            </a:r>
            <a:r>
              <a:rPr lang="en-US" sz="3600" kern="1400" spc="-150" dirty="0">
                <a:solidFill>
                  <a:srgbClr val="B0A080"/>
                </a:solidFill>
                <a:latin typeface="Palatino Linotype" panose="02040502050505030304" pitchFamily="18" charset="0"/>
              </a:rPr>
              <a:t> </a:t>
            </a:r>
          </a:p>
          <a:p>
            <a:pPr algn="ctr"/>
            <a:r>
              <a:rPr lang="en-US" sz="5500" kern="1400" spc="-150" dirty="0">
                <a:latin typeface="Palatino Linotype" pitchFamily="18" charset="0"/>
              </a:rPr>
              <a:t>Family Matters</a:t>
            </a:r>
            <a:endParaRPr lang="en-US" sz="5500" kern="1400" spc="-150" dirty="0">
              <a:latin typeface="Gill Sans MT" pitchFamily="34" charset="0"/>
            </a:endParaRPr>
          </a:p>
          <a:p>
            <a:pPr algn="ctr"/>
            <a:endParaRPr lang="en-US" sz="3600" dirty="0">
              <a:latin typeface="Palatino Linotyp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98612"/>
            <a:ext cx="9144000" cy="1588"/>
          </a:xfrm>
          <a:prstGeom prst="line">
            <a:avLst/>
          </a:prstGeom>
          <a:ln w="76200">
            <a:solidFill>
              <a:srgbClr val="B0A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oldTreeKO.tif">
            <a:extLst>
              <a:ext uri="{FF2B5EF4-FFF2-40B4-BE49-F238E27FC236}">
                <a16:creationId xmlns:a16="http://schemas.microsoft.com/office/drawing/2014/main" id="{941C8F4D-C056-41A9-90B6-2C8F67F85D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9735" y="1433075"/>
            <a:ext cx="704529" cy="811609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926B4B6B-6D6D-48D2-866B-300FB9BF1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 EDUCATING THE NEXT GENERATION</a:t>
            </a:r>
            <a:endParaRPr lang="en-US" sz="1100" spc="9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F7B0037-2F0E-46F4-ADB7-D55F28674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68" y="1828799"/>
            <a:ext cx="4720733" cy="4575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191161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  <a:t>Other Conversations Families Can Have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C03476-AD97-4482-8606-972466FB3763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533400"/>
            <a:ext cx="80772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876300" y="1295400"/>
            <a:ext cx="7391400" cy="406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" indent="-171450" algn="ctr">
              <a:lnSpc>
                <a:spcPts val="4000"/>
              </a:lnSpc>
              <a:spcAft>
                <a:spcPts val="1800"/>
              </a:spcAft>
              <a:buClr>
                <a:srgbClr val="000000"/>
              </a:buClr>
              <a:buSzPct val="80000"/>
            </a:pPr>
            <a:r>
              <a:rPr lang="en-US" altLang="en-US" sz="3200" dirty="0">
                <a:latin typeface="Palatino Linotype" pitchFamily="18" charset="0"/>
                <a:ea typeface="ＭＳ Ｐゴシック" pitchFamily="34" charset="-128"/>
                <a:cs typeface="Arial" charset="0"/>
              </a:rPr>
              <a:t>“I’ve learned that </a:t>
            </a:r>
            <a:br>
              <a:rPr lang="en-US" altLang="en-US" sz="3200" dirty="0">
                <a:latin typeface="Palatino Linotype" pitchFamily="18" charset="0"/>
                <a:ea typeface="ＭＳ Ｐゴシック" pitchFamily="34" charset="-128"/>
                <a:cs typeface="Arial" charset="0"/>
              </a:rPr>
            </a:br>
            <a:r>
              <a:rPr lang="en-US" altLang="en-US" sz="3200" dirty="0">
                <a:latin typeface="Palatino Linotype" pitchFamily="18" charset="0"/>
                <a:ea typeface="ＭＳ Ｐゴシック" pitchFamily="34" charset="-128"/>
                <a:cs typeface="Arial" charset="0"/>
              </a:rPr>
              <a:t>you shouldn’t go through life </a:t>
            </a:r>
            <a:br>
              <a:rPr lang="en-US" altLang="en-US" sz="3200" dirty="0">
                <a:latin typeface="Palatino Linotype" pitchFamily="18" charset="0"/>
                <a:ea typeface="ＭＳ Ｐゴシック" pitchFamily="34" charset="-128"/>
                <a:cs typeface="Arial" charset="0"/>
              </a:rPr>
            </a:br>
            <a:r>
              <a:rPr lang="en-US" altLang="en-US" sz="3200" dirty="0">
                <a:latin typeface="Palatino Linotype" pitchFamily="18" charset="0"/>
                <a:ea typeface="ＭＳ Ｐゴシック" pitchFamily="34" charset="-128"/>
                <a:cs typeface="Arial" charset="0"/>
              </a:rPr>
              <a:t>with a catcher’s mitt </a:t>
            </a:r>
            <a:br>
              <a:rPr lang="en-US" altLang="en-US" sz="3200" dirty="0">
                <a:latin typeface="Palatino Linotype" pitchFamily="18" charset="0"/>
                <a:ea typeface="ＭＳ Ｐゴシック" pitchFamily="34" charset="-128"/>
                <a:cs typeface="Arial" charset="0"/>
              </a:rPr>
            </a:br>
            <a:r>
              <a:rPr lang="en-US" altLang="en-US" sz="3200" dirty="0">
                <a:latin typeface="Palatino Linotype" pitchFamily="18" charset="0"/>
                <a:ea typeface="ＭＳ Ｐゴシック" pitchFamily="34" charset="-128"/>
                <a:cs typeface="Arial" charset="0"/>
              </a:rPr>
              <a:t>on both hands;</a:t>
            </a:r>
          </a:p>
          <a:p>
            <a:pPr marL="171450" indent="-171450" algn="ctr">
              <a:lnSpc>
                <a:spcPts val="4000"/>
              </a:lnSpc>
              <a:spcAft>
                <a:spcPts val="1800"/>
              </a:spcAft>
              <a:buClr>
                <a:srgbClr val="000000"/>
              </a:buClr>
              <a:buSzPct val="80000"/>
            </a:pPr>
            <a:r>
              <a:rPr lang="en-US" altLang="en-US" sz="3200" dirty="0">
                <a:latin typeface="Palatino Linotype" pitchFamily="18" charset="0"/>
                <a:ea typeface="ＭＳ Ｐゴシック" pitchFamily="34" charset="-128"/>
                <a:cs typeface="Arial" charset="0"/>
              </a:rPr>
              <a:t>You need to be able </a:t>
            </a:r>
            <a:br>
              <a:rPr lang="en-US" altLang="en-US" sz="3200" dirty="0">
                <a:latin typeface="Palatino Linotype" pitchFamily="18" charset="0"/>
                <a:ea typeface="ＭＳ Ｐゴシック" pitchFamily="34" charset="-128"/>
                <a:cs typeface="Arial" charset="0"/>
              </a:rPr>
            </a:br>
            <a:r>
              <a:rPr lang="en-US" altLang="en-US" sz="3200" dirty="0">
                <a:latin typeface="Palatino Linotype" pitchFamily="18" charset="0"/>
                <a:ea typeface="ＭＳ Ｐゴシック" pitchFamily="34" charset="-128"/>
                <a:cs typeface="Arial" charset="0"/>
              </a:rPr>
              <a:t>to throw something back.”</a:t>
            </a:r>
          </a:p>
          <a:p>
            <a:pPr marL="171450" indent="-171450" algn="ctr">
              <a:lnSpc>
                <a:spcPts val="3600"/>
              </a:lnSpc>
              <a:spcAft>
                <a:spcPts val="1800"/>
              </a:spcAft>
              <a:buClr>
                <a:srgbClr val="000000"/>
              </a:buClr>
              <a:buSzPct val="80000"/>
            </a:pPr>
            <a:r>
              <a:rPr lang="en-US" altLang="en-US" sz="2600" i="1" dirty="0">
                <a:solidFill>
                  <a:srgbClr val="B0A080"/>
                </a:solidFill>
                <a:latin typeface="Palatino Linotype" pitchFamily="18" charset="0"/>
                <a:ea typeface="ＭＳ Ｐゴシック" pitchFamily="34" charset="-128"/>
                <a:cs typeface="Arial" charset="0"/>
              </a:rPr>
              <a:t>					– Maya Angelou</a:t>
            </a:r>
          </a:p>
        </p:txBody>
      </p:sp>
      <p:pic>
        <p:nvPicPr>
          <p:cNvPr id="15" name="Picture 14" descr="GoldTreeK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4907" y="5698548"/>
            <a:ext cx="874186" cy="10070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2929276"/>
            <a:ext cx="8763000" cy="270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  <a:spcAft>
                <a:spcPts val="800"/>
              </a:spcAft>
            </a:pPr>
            <a:r>
              <a:rPr lang="en-US" sz="3200" dirty="0">
                <a:latin typeface="Gill Sans MT" panose="020B0502020104020203" pitchFamily="34" charset="0"/>
              </a:rPr>
              <a:t>Desired Allocation for Distribution of Wealth:</a:t>
            </a:r>
          </a:p>
          <a:p>
            <a:pPr marL="285750" indent="-285750">
              <a:lnSpc>
                <a:spcPts val="5000"/>
              </a:lnSpc>
              <a:buSzPct val="85000"/>
              <a:buFont typeface="Arial" pitchFamily="34" charset="0"/>
              <a:buChar char="•"/>
            </a:pPr>
            <a:r>
              <a:rPr lang="en-US" sz="3200" b="1" dirty="0">
                <a:latin typeface="Gill Sans MT" panose="020B0502020104020203" pitchFamily="34" charset="0"/>
              </a:rPr>
              <a:t>86% </a:t>
            </a:r>
            <a:r>
              <a:rPr lang="en-US" sz="3200" dirty="0">
                <a:latin typeface="Gill Sans MT" panose="020B0502020104020203" pitchFamily="34" charset="0"/>
              </a:rPr>
              <a:t>Family</a:t>
            </a:r>
          </a:p>
          <a:p>
            <a:pPr marL="285750" indent="-285750">
              <a:lnSpc>
                <a:spcPts val="5000"/>
              </a:lnSpc>
              <a:buSzPct val="85000"/>
              <a:buFont typeface="Arial" pitchFamily="34" charset="0"/>
              <a:buChar char="•"/>
            </a:pPr>
            <a:r>
              <a:rPr lang="en-US" sz="3200" b="1" dirty="0">
                <a:latin typeface="Gill Sans MT" panose="020B0502020104020203" pitchFamily="34" charset="0"/>
              </a:rPr>
              <a:t>14% </a:t>
            </a:r>
            <a:r>
              <a:rPr lang="en-US" sz="3200" dirty="0">
                <a:latin typeface="Gill Sans MT" panose="020B0502020104020203" pitchFamily="34" charset="0"/>
              </a:rPr>
              <a:t>Charity</a:t>
            </a:r>
          </a:p>
          <a:p>
            <a:pPr marL="285750" indent="-285750">
              <a:lnSpc>
                <a:spcPts val="5000"/>
              </a:lnSpc>
              <a:buSzPct val="85000"/>
              <a:buFont typeface="Arial" pitchFamily="34" charset="0"/>
              <a:buChar char="•"/>
            </a:pPr>
            <a:r>
              <a:rPr lang="en-US" sz="3200" b="1" dirty="0">
                <a:latin typeface="Gill Sans MT" panose="020B0502020104020203" pitchFamily="34" charset="0"/>
              </a:rPr>
              <a:t>0% </a:t>
            </a:r>
            <a:r>
              <a:rPr lang="en-US" sz="3200" dirty="0">
                <a:latin typeface="Gill Sans MT" panose="020B0502020104020203" pitchFamily="34" charset="0"/>
              </a:rPr>
              <a:t>IRS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31112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0A080"/>
                </a:solidFill>
                <a:latin typeface="Palatino Linotype" pitchFamily="18" charset="0"/>
                <a:cs typeface="Times New Roman"/>
              </a:rPr>
              <a:t>2018 U.S. Trust Study of</a:t>
            </a:r>
          </a:p>
          <a:p>
            <a:r>
              <a:rPr lang="en-US" sz="4000" dirty="0">
                <a:solidFill>
                  <a:srgbClr val="B0A080"/>
                </a:solidFill>
                <a:latin typeface="Palatino Linotype" pitchFamily="18" charset="0"/>
                <a:cs typeface="Times New Roman"/>
              </a:rPr>
              <a:t>High Net Worth Philanthropy</a:t>
            </a:r>
            <a:endParaRPr lang="en-US" sz="4000" dirty="0">
              <a:solidFill>
                <a:srgbClr val="B0A080"/>
              </a:solidFill>
              <a:latin typeface="Palatino Linotype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F6DDD8-E432-4251-BD46-6B15D439D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69238"/>
              </p:ext>
            </p:extLst>
          </p:nvPr>
        </p:nvGraphicFramePr>
        <p:xfrm>
          <a:off x="4724400" y="3657600"/>
          <a:ext cx="3505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121DC95-661F-4E89-86A4-0863ABC464C7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B65CCBC-B3BC-442B-8334-13106151D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OUR DEFINITION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04C7F0-7BB3-4ABF-A9E2-19FD3006C58C}"/>
              </a:ext>
            </a:extLst>
          </p:cNvPr>
          <p:cNvSpPr txBox="1"/>
          <p:nvPr/>
        </p:nvSpPr>
        <p:spPr>
          <a:xfrm>
            <a:off x="1295400" y="1739220"/>
            <a:ext cx="6934200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Aft>
                <a:spcPts val="3500"/>
              </a:spcAft>
            </a:pPr>
            <a: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  <a:t>Vehicles of Generosity</a:t>
            </a:r>
          </a:p>
          <a:p>
            <a:pPr marL="457200" indent="-287338">
              <a:lnSpc>
                <a:spcPts val="3800"/>
              </a:lnSpc>
              <a:spcAft>
                <a:spcPts val="20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" panose="020B0502020104020203" pitchFamily="34" charset="0"/>
              </a:rPr>
              <a:t>Public charities</a:t>
            </a:r>
          </a:p>
          <a:p>
            <a:pPr marL="457200" indent="-287338">
              <a:lnSpc>
                <a:spcPts val="3800"/>
              </a:lnSpc>
              <a:spcAft>
                <a:spcPts val="20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" panose="020B0502020104020203" pitchFamily="34" charset="0"/>
              </a:rPr>
              <a:t>Private (non-operating) foundations</a:t>
            </a:r>
          </a:p>
          <a:p>
            <a:pPr marL="457200" indent="-287338">
              <a:lnSpc>
                <a:spcPts val="3800"/>
              </a:lnSpc>
              <a:spcAft>
                <a:spcPts val="20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" panose="020B0502020104020203" pitchFamily="34" charset="0"/>
              </a:rPr>
              <a:t>Private (operating) foundations</a:t>
            </a:r>
          </a:p>
          <a:p>
            <a:pPr marL="457200" indent="-287338">
              <a:lnSpc>
                <a:spcPts val="3800"/>
              </a:lnSpc>
              <a:spcAft>
                <a:spcPts val="20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3200" dirty="0">
                <a:latin typeface="Gill Sans MT" panose="020B0502020104020203" pitchFamily="34" charset="0"/>
              </a:rPr>
              <a:t>Donor advised funds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852A4-1684-4A85-A4CB-55D731DB9C40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3136769"/>
            <a:ext cx="54864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Aft>
                <a:spcPts val="4600"/>
              </a:spcAft>
              <a:buSzPct val="50000"/>
            </a:pPr>
            <a:r>
              <a:rPr lang="en-US" sz="3200" b="1" dirty="0">
                <a:solidFill>
                  <a:srgbClr val="B0A080"/>
                </a:solidFill>
                <a:latin typeface="Gill Sans MT" panose="020B0502020104020203" pitchFamily="34" charset="0"/>
              </a:rPr>
              <a:t>48</a:t>
            </a:r>
            <a:r>
              <a:rPr lang="en-US" sz="2600" b="1" dirty="0">
                <a:solidFill>
                  <a:srgbClr val="B0A080"/>
                </a:solidFill>
                <a:latin typeface="Gill Sans MT" panose="020B0502020104020203" pitchFamily="34" charset="0"/>
              </a:rPr>
              <a:t>%</a:t>
            </a:r>
            <a:r>
              <a:rPr lang="en-US" sz="3200" b="1" dirty="0">
                <a:solidFill>
                  <a:srgbClr val="B0A080"/>
                </a:solidFill>
                <a:latin typeface="Gill Sans MT" panose="020B0502020104020203" pitchFamily="34" charset="0"/>
              </a:rPr>
              <a:t> </a:t>
            </a:r>
            <a:r>
              <a:rPr lang="en-US" sz="3200" dirty="0">
                <a:latin typeface="Gill Sans MT" panose="020B0502020104020203" pitchFamily="34" charset="0"/>
              </a:rPr>
              <a:t>of Donors </a:t>
            </a:r>
            <a:br>
              <a:rPr lang="en-US" sz="3200" dirty="0">
                <a:latin typeface="Gill Sans MT" panose="020B0502020104020203" pitchFamily="34" charset="0"/>
              </a:rPr>
            </a:br>
            <a:r>
              <a:rPr lang="en-US" sz="3200" dirty="0">
                <a:latin typeface="Gill Sans MT" panose="020B0502020104020203" pitchFamily="34" charset="0"/>
              </a:rPr>
              <a:t>have a </a:t>
            </a:r>
            <a:r>
              <a:rPr lang="en-US" sz="3200" b="1" dirty="0">
                <a:latin typeface="Gill Sans MT" panose="020B0502020104020203" pitchFamily="34" charset="0"/>
              </a:rPr>
              <a:t>Giving</a:t>
            </a:r>
            <a:r>
              <a:rPr lang="en-US" sz="3200" dirty="0">
                <a:latin typeface="Gill Sans MT" panose="020B0502020104020203" pitchFamily="34" charset="0"/>
              </a:rPr>
              <a:t> </a:t>
            </a:r>
            <a:r>
              <a:rPr lang="en-US" sz="3200" b="1" dirty="0">
                <a:latin typeface="Gill Sans MT" panose="020B0502020104020203" pitchFamily="34" charset="0"/>
              </a:rPr>
              <a:t>Budget</a:t>
            </a:r>
            <a:endParaRPr lang="en-US" sz="3200" dirty="0">
              <a:latin typeface="Palatino Linotype" pitchFamily="18" charset="0"/>
            </a:endParaRPr>
          </a:p>
          <a:p>
            <a:pPr>
              <a:lnSpc>
                <a:spcPts val="3500"/>
              </a:lnSpc>
              <a:spcAft>
                <a:spcPts val="4600"/>
              </a:spcAft>
              <a:buSzPct val="50000"/>
            </a:pPr>
            <a:r>
              <a:rPr lang="en-US" sz="3200" b="1" dirty="0">
                <a:solidFill>
                  <a:srgbClr val="B0A080"/>
                </a:solidFill>
                <a:latin typeface="Gill Sans MT" panose="020B0502020104020203" pitchFamily="34" charset="0"/>
              </a:rPr>
              <a:t>49% </a:t>
            </a:r>
            <a:r>
              <a:rPr lang="en-US" sz="3200" dirty="0">
                <a:latin typeface="Gill Sans MT" panose="020B0502020104020203" pitchFamily="34" charset="0"/>
              </a:rPr>
              <a:t>of Donors </a:t>
            </a:r>
            <a:br>
              <a:rPr lang="en-US" sz="3200" dirty="0">
                <a:latin typeface="Gill Sans MT" panose="020B0502020104020203" pitchFamily="34" charset="0"/>
              </a:rPr>
            </a:br>
            <a:r>
              <a:rPr lang="en-US" sz="3200" dirty="0">
                <a:latin typeface="Gill Sans MT" panose="020B0502020104020203" pitchFamily="34" charset="0"/>
              </a:rPr>
              <a:t>have a </a:t>
            </a:r>
            <a:r>
              <a:rPr lang="en-US" sz="3200" b="1" dirty="0">
                <a:latin typeface="Gill Sans MT" panose="020B0502020104020203" pitchFamily="34" charset="0"/>
              </a:rPr>
              <a:t>Giving</a:t>
            </a:r>
            <a:r>
              <a:rPr lang="en-US" sz="3200" dirty="0">
                <a:latin typeface="Gill Sans MT" panose="020B0502020104020203" pitchFamily="34" charset="0"/>
              </a:rPr>
              <a:t> </a:t>
            </a:r>
            <a:r>
              <a:rPr lang="en-US" sz="3200" b="1" dirty="0">
                <a:latin typeface="Gill Sans MT" panose="020B0502020104020203" pitchFamily="34" charset="0"/>
              </a:rPr>
              <a:t>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131112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0A080"/>
                </a:solidFill>
                <a:latin typeface="Palatino Linotype" pitchFamily="18" charset="0"/>
                <a:cs typeface="Times New Roman"/>
              </a:rPr>
              <a:t>2018 U.S. Trust Study of</a:t>
            </a:r>
          </a:p>
          <a:p>
            <a:r>
              <a:rPr lang="en-US" sz="4000" dirty="0">
                <a:solidFill>
                  <a:srgbClr val="B0A080"/>
                </a:solidFill>
                <a:latin typeface="Palatino Linotype" pitchFamily="18" charset="0"/>
                <a:cs typeface="Times New Roman"/>
              </a:rPr>
              <a:t>High Net Worth Philanthropy</a:t>
            </a:r>
            <a:endParaRPr lang="en-US" sz="4000" dirty="0">
              <a:solidFill>
                <a:srgbClr val="B0A080"/>
              </a:solidFill>
              <a:latin typeface="Palatino Linotype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F6DDD8-E432-4251-BD46-6B15D439D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895122"/>
              </p:ext>
            </p:extLst>
          </p:nvPr>
        </p:nvGraphicFramePr>
        <p:xfrm>
          <a:off x="5791200" y="2685456"/>
          <a:ext cx="2750408" cy="18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05307EC-3B61-4D97-AC8D-4378E482E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850217"/>
              </p:ext>
            </p:extLst>
          </p:nvPr>
        </p:nvGraphicFramePr>
        <p:xfrm>
          <a:off x="5791200" y="4514256"/>
          <a:ext cx="2750408" cy="18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6A1D312-7CE2-449D-B311-24FDA3EA27F2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3515895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DA56-DC4B-4938-9545-F55E987E77E3}"/>
              </a:ext>
            </a:extLst>
          </p:cNvPr>
          <p:cNvSpPr txBox="1"/>
          <p:nvPr/>
        </p:nvSpPr>
        <p:spPr>
          <a:xfrm>
            <a:off x="533400" y="1066800"/>
            <a:ext cx="8382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B0A080"/>
                </a:solidFill>
                <a:latin typeface="Palatino Linotype" panose="02040502050505030304" pitchFamily="18" charset="0"/>
              </a:rPr>
              <a:t>Create Your Charitable Giving Strategy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Why do you give?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What do you want to achieve?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What is your capacity to give?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What are your interests (values)?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What is your access to organizations that interest you?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How do you wish to be acknowledged?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What accountability do you want from the organization?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How will you measure progress?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Who will join you?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D3BADA-3E02-493D-BA8B-A177BBA06A6F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210908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482600" y="473075"/>
            <a:ext cx="8183563" cy="4784725"/>
          </a:xfrm>
          <a:prstGeom prst="rect">
            <a:avLst/>
          </a:prstGeom>
          <a:noFill/>
          <a:ln w="31750" cmpd="thickThin" algn="ctr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81600" y="1600200"/>
            <a:ext cx="3581400" cy="32004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9" name="TextBox 23"/>
          <p:cNvSpPr txBox="1">
            <a:spLocks noChangeArrowheads="1"/>
          </p:cNvSpPr>
          <p:nvPr/>
        </p:nvSpPr>
        <p:spPr bwMode="auto">
          <a:xfrm>
            <a:off x="457200" y="464403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latin typeface="Palatino Linotype" pitchFamily="18" charset="0"/>
              </a:rPr>
              <a:t>Educating The Next Generation</a:t>
            </a:r>
            <a:endParaRPr lang="en-US" altLang="en-US" sz="40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81000" y="4800600"/>
            <a:ext cx="8382000" cy="76200"/>
          </a:xfrm>
          <a:prstGeom prst="rect">
            <a:avLst/>
          </a:prstGeom>
          <a:solidFill>
            <a:srgbClr val="B0A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5207000" y="1981200"/>
            <a:ext cx="3556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400" dirty="0">
                <a:solidFill>
                  <a:schemeClr val="bg1"/>
                </a:solidFill>
                <a:latin typeface="Palatino Linotype" pitchFamily="18" charset="0"/>
              </a:rPr>
              <a:t>Legacy </a:t>
            </a:r>
            <a:br>
              <a:rPr lang="en-US" sz="3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n-US" sz="3400" dirty="0">
                <a:solidFill>
                  <a:schemeClr val="bg1"/>
                </a:solidFill>
                <a:latin typeface="Palatino Linotype" pitchFamily="18" charset="0"/>
              </a:rPr>
              <a:t>&amp; Impact </a:t>
            </a:r>
            <a:br>
              <a:rPr lang="en-US" sz="3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n-US" sz="3400" dirty="0">
                <a:solidFill>
                  <a:schemeClr val="bg1"/>
                </a:solidFill>
                <a:latin typeface="Palatino Linotype" pitchFamily="18" charset="0"/>
              </a:rPr>
              <a:t>Are Not </a:t>
            </a:r>
            <a:br>
              <a:rPr lang="en-US" sz="3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n-US" sz="3400" dirty="0">
                <a:solidFill>
                  <a:schemeClr val="bg1"/>
                </a:solidFill>
                <a:latin typeface="Palatino Linotype" pitchFamily="18" charset="0"/>
              </a:rPr>
              <a:t>Optional</a:t>
            </a:r>
            <a:endParaRPr lang="en-US" sz="3400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10" name="Picture 9" descr="A person sitting on a bench next to a body of water&#10;&#10;Description automatically generated">
            <a:extLst>
              <a:ext uri="{FF2B5EF4-FFF2-40B4-BE49-F238E27FC236}">
                <a16:creationId xmlns:a16="http://schemas.microsoft.com/office/drawing/2014/main" id="{3726D13A-E7E3-42D2-8D6E-69739B2078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r="6977" b="24808"/>
          <a:stretch/>
        </p:blipFill>
        <p:spPr>
          <a:xfrm>
            <a:off x="381000" y="1600200"/>
            <a:ext cx="4876800" cy="3200400"/>
          </a:xfrm>
          <a:prstGeom prst="rect">
            <a:avLst/>
          </a:prstGeom>
        </p:spPr>
      </p:pic>
      <p:pic>
        <p:nvPicPr>
          <p:cNvPr id="13" name="Picture 12" descr="GoldTreeKO.tif">
            <a:extLst>
              <a:ext uri="{FF2B5EF4-FFF2-40B4-BE49-F238E27FC236}">
                <a16:creationId xmlns:a16="http://schemas.microsoft.com/office/drawing/2014/main" id="{B26A9DE0-28CC-431E-BEFF-3AF453AA59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626877"/>
            <a:ext cx="812268" cy="935723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46131026-C34E-4B6C-80E4-197E6C9BE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5410200"/>
            <a:ext cx="83819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latin typeface="Arial Narrow" pitchFamily="34" charset="0"/>
                <a:cs typeface="Arial" pitchFamily="34" charset="0"/>
              </a:rPr>
              <a:t>Lisa D. Snyder</a:t>
            </a:r>
          </a:p>
          <a:p>
            <a:pPr algn="ctr"/>
            <a:r>
              <a:rPr lang="en-US" altLang="en-US" sz="1100" dirty="0">
                <a:latin typeface="Arial Narrow" pitchFamily="34" charset="0"/>
                <a:cs typeface="Arial" pitchFamily="34" charset="0"/>
              </a:rPr>
              <a:t>Legacy Strategist &amp; Faculty</a:t>
            </a:r>
          </a:p>
          <a:p>
            <a:pPr algn="ctr"/>
            <a:r>
              <a:rPr lang="en-US" altLang="en-US" sz="14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I</a:t>
            </a:r>
            <a:r>
              <a:rPr lang="en-US" altLang="en-US" sz="12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NSTITUTE</a:t>
            </a:r>
            <a:r>
              <a:rPr lang="en-US" altLang="en-US" sz="1200" i="1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 for</a:t>
            </a:r>
            <a:r>
              <a:rPr lang="en-US" altLang="en-US" sz="1100" i="1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en-US" altLang="en-US" sz="14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P</a:t>
            </a:r>
            <a:r>
              <a:rPr lang="en-US" altLang="en-US" sz="12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REPARING</a:t>
            </a:r>
            <a:r>
              <a:rPr lang="en-US" altLang="en-US" sz="11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en-US" altLang="en-US" sz="14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H</a:t>
            </a:r>
            <a:r>
              <a:rPr lang="en-US" altLang="en-US" sz="12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EIRS</a:t>
            </a:r>
            <a:r>
              <a:rPr lang="en-US" altLang="en-US" sz="9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®</a:t>
            </a:r>
          </a:p>
          <a:p>
            <a:pPr algn="ctr"/>
            <a:r>
              <a:rPr lang="en-US" altLang="en-US" sz="1100" b="1" dirty="0">
                <a:latin typeface="Arial Narrow" pitchFamily="34" charset="0"/>
                <a:cs typeface="Arial" pitchFamily="34" charset="0"/>
              </a:rPr>
              <a:t>626.389.8664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CFA9FB-99D4-4F88-B4F6-F7203EFFDE66}"/>
              </a:ext>
            </a:extLst>
          </p:cNvPr>
          <p:cNvSpPr txBox="1"/>
          <p:nvPr/>
        </p:nvSpPr>
        <p:spPr>
          <a:xfrm>
            <a:off x="685800" y="3124200"/>
            <a:ext cx="8763000" cy="268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2400"/>
              </a:spcAft>
            </a:pPr>
            <a:r>
              <a:rPr lang="en-US" sz="2800" dirty="0">
                <a:latin typeface="Gill Sans MT" panose="020B0502020104020203" pitchFamily="34" charset="0"/>
              </a:rPr>
              <a:t>Giving as a family:</a:t>
            </a:r>
          </a:p>
          <a:p>
            <a:pPr marL="228600" indent="-228600">
              <a:lnSpc>
                <a:spcPts val="2600"/>
              </a:lnSpc>
              <a:spcAft>
                <a:spcPts val="2400"/>
              </a:spcAft>
              <a:buSzPct val="85000"/>
              <a:buFont typeface="Arial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3 in 10 volunteer with a family member</a:t>
            </a:r>
          </a:p>
          <a:p>
            <a:pPr marL="228600" indent="-228600">
              <a:lnSpc>
                <a:spcPts val="2600"/>
              </a:lnSpc>
              <a:spcAft>
                <a:spcPts val="2400"/>
              </a:spcAft>
              <a:buSzPct val="85000"/>
              <a:buFont typeface="Arial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6 in 10 give to set an example for future generations</a:t>
            </a:r>
          </a:p>
          <a:p>
            <a:pPr marL="228600" indent="-228600">
              <a:lnSpc>
                <a:spcPts val="2600"/>
              </a:lnSpc>
              <a:spcAft>
                <a:spcPts val="2400"/>
              </a:spcAft>
              <a:buSzPct val="85000"/>
              <a:buFont typeface="Arial" pitchFamily="34" charset="0"/>
              <a:buChar char="•"/>
            </a:pPr>
            <a:r>
              <a:rPr lang="en-US" sz="2800" b="1" dirty="0">
                <a:latin typeface="Gill Sans MT" panose="020B0502020104020203" pitchFamily="34" charset="0"/>
              </a:rPr>
              <a:t>1 in 5 discuss charitable giving </a:t>
            </a:r>
            <a:br>
              <a:rPr lang="en-US" sz="2800" b="1" dirty="0">
                <a:latin typeface="Gill Sans MT" panose="020B0502020104020203" pitchFamily="34" charset="0"/>
              </a:rPr>
            </a:br>
            <a:r>
              <a:rPr lang="en-US" sz="2800" b="1" dirty="0">
                <a:latin typeface="Gill Sans MT" panose="020B0502020104020203" pitchFamily="34" charset="0"/>
              </a:rPr>
              <a:t>across generations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AE71D-EE02-4190-99F8-D1BF717082B8}"/>
              </a:ext>
            </a:extLst>
          </p:cNvPr>
          <p:cNvSpPr txBox="1"/>
          <p:nvPr/>
        </p:nvSpPr>
        <p:spPr>
          <a:xfrm>
            <a:off x="685800" y="13716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0A080"/>
                </a:solidFill>
                <a:latin typeface="Palatino Linotype" pitchFamily="18" charset="0"/>
                <a:cs typeface="Times New Roman"/>
              </a:rPr>
              <a:t>2018 U.S. Trust Study of</a:t>
            </a:r>
          </a:p>
          <a:p>
            <a:r>
              <a:rPr lang="en-US" sz="4000" dirty="0">
                <a:solidFill>
                  <a:srgbClr val="B0A080"/>
                </a:solidFill>
                <a:latin typeface="Palatino Linotype" pitchFamily="18" charset="0"/>
                <a:cs typeface="Times New Roman"/>
              </a:rPr>
              <a:t>High Net Worth Philanthropy</a:t>
            </a:r>
            <a:endParaRPr lang="en-US" sz="4000" dirty="0">
              <a:solidFill>
                <a:srgbClr val="B0A080"/>
              </a:solidFill>
              <a:latin typeface="Palatino Linotype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8AA31-1ADB-4AD0-84E5-B645C5259C8A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265612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B23059-4F22-4B77-A347-8582B218CD5E}"/>
              </a:ext>
            </a:extLst>
          </p:cNvPr>
          <p:cNvSpPr txBox="1"/>
          <p:nvPr/>
        </p:nvSpPr>
        <p:spPr>
          <a:xfrm>
            <a:off x="0" y="27432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  <a:spcAft>
                <a:spcPts val="3600"/>
              </a:spcAft>
            </a:pPr>
            <a:r>
              <a:rPr lang="en-US" sz="2400" dirty="0">
                <a:latin typeface="Gill Sans MT" panose="020B0502020104020203" pitchFamily="34" charset="0"/>
              </a:rPr>
              <a:t>Scientific research has demonstrated that </a:t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a practice of gratitude not only increases our happiness and </a:t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well-being by 25% on average, but also allows us to</a:t>
            </a:r>
            <a:r>
              <a:rPr lang="en-US" sz="2400" b="1" dirty="0">
                <a:latin typeface="Gill Sans MT" panose="020B0502020104020203" pitchFamily="34" charset="0"/>
              </a:rPr>
              <a:t> </a:t>
            </a:r>
            <a:br>
              <a:rPr lang="en-US" sz="2400" b="1" dirty="0">
                <a:latin typeface="Gill Sans MT" panose="020B0502020104020203" pitchFamily="34" charset="0"/>
              </a:rPr>
            </a:br>
            <a:r>
              <a:rPr lang="en-US" sz="2400" b="1" dirty="0">
                <a:latin typeface="Gill Sans MT" panose="020B0502020104020203" pitchFamily="34" charset="0"/>
              </a:rPr>
              <a:t>avoid the negative effects of entitlement &amp; affluenza.</a:t>
            </a:r>
          </a:p>
          <a:p>
            <a:pPr algn="ctr">
              <a:spcAft>
                <a:spcPts val="2400"/>
              </a:spcAft>
            </a:pPr>
            <a:r>
              <a:rPr lang="en-US" b="1" dirty="0">
                <a:solidFill>
                  <a:srgbClr val="B0A080"/>
                </a:solidFill>
                <a:latin typeface="Gill Sans MT" panose="020B0502020104020203" pitchFamily="34" charset="0"/>
              </a:rPr>
              <a:t>GRATITIUDE + GENEROSITY = HAPPINESS, HEALTH &amp; LONGEVITY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4AD46F-E5AC-467E-AEFD-806D9CECF797}"/>
              </a:ext>
            </a:extLst>
          </p:cNvPr>
          <p:cNvSpPr txBox="1"/>
          <p:nvPr/>
        </p:nvSpPr>
        <p:spPr>
          <a:xfrm>
            <a:off x="0" y="131112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B0A080"/>
                </a:solidFill>
                <a:latin typeface="Palatino Linotype" pitchFamily="18" charset="0"/>
                <a:cs typeface="Times New Roman"/>
              </a:rPr>
              <a:t>Build a Culture of Gratitude</a:t>
            </a:r>
            <a:br>
              <a:rPr lang="en-US" sz="4000" dirty="0">
                <a:solidFill>
                  <a:srgbClr val="B0A080"/>
                </a:solidFill>
                <a:latin typeface="Palatino Linotype" pitchFamily="18" charset="0"/>
                <a:cs typeface="Times New Roman"/>
              </a:rPr>
            </a:br>
            <a:r>
              <a:rPr lang="en-US" sz="4000" dirty="0">
                <a:solidFill>
                  <a:srgbClr val="B0A080"/>
                </a:solidFill>
                <a:latin typeface="Palatino Linotype" pitchFamily="18" charset="0"/>
                <a:cs typeface="Times New Roman"/>
              </a:rPr>
              <a:t>Within Your Family</a:t>
            </a:r>
            <a:endParaRPr lang="en-US" sz="4000" dirty="0">
              <a:solidFill>
                <a:srgbClr val="B0A080"/>
              </a:solidFill>
              <a:latin typeface="Palatino Linotype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D279F-6A32-4E15-AF60-F8E93C9DC11E}"/>
              </a:ext>
            </a:extLst>
          </p:cNvPr>
          <p:cNvSpPr txBox="1"/>
          <p:nvPr/>
        </p:nvSpPr>
        <p:spPr>
          <a:xfrm>
            <a:off x="304800" y="5971401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Palatino Linotype" panose="02040502050505030304" pitchFamily="18" charset="0"/>
              </a:rPr>
              <a:t>– </a:t>
            </a:r>
            <a:r>
              <a:rPr lang="en-US" sz="1200" dirty="0">
                <a:latin typeface="Gill Sans MT" pitchFamily="34" charset="0"/>
              </a:rPr>
              <a:t>Dr. Robert Emmons, </a:t>
            </a:r>
            <a:r>
              <a:rPr lang="en-US" sz="1200" i="1" dirty="0">
                <a:latin typeface="Gill Sans MT" pitchFamily="34" charset="0"/>
              </a:rPr>
              <a:t>“Thanks! How The New Science of Gratitude Can Make You Happier”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BBF067-6525-437A-9BEE-822F13C2296C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2735659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30EE70-619B-4166-AC39-3D49B7587840}"/>
              </a:ext>
            </a:extLst>
          </p:cNvPr>
          <p:cNvSpPr txBox="1"/>
          <p:nvPr/>
        </p:nvSpPr>
        <p:spPr>
          <a:xfrm>
            <a:off x="685800" y="131112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0A080"/>
                </a:solidFill>
                <a:latin typeface="Palatino Linotype" pitchFamily="18" charset="0"/>
                <a:cs typeface="Times New Roman"/>
              </a:rPr>
              <a:t>The Way Forward</a:t>
            </a:r>
            <a:endParaRPr lang="en-US" sz="4000" dirty="0">
              <a:solidFill>
                <a:srgbClr val="B0A080"/>
              </a:solidFill>
              <a:latin typeface="Palatino Linotype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C51C2-A9F6-4C4A-89C1-376F95D522FD}"/>
              </a:ext>
            </a:extLst>
          </p:cNvPr>
          <p:cNvSpPr txBox="1"/>
          <p:nvPr/>
        </p:nvSpPr>
        <p:spPr>
          <a:xfrm>
            <a:off x="685800" y="2245674"/>
            <a:ext cx="8763000" cy="399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600"/>
              </a:lnSpc>
              <a:spcAft>
                <a:spcPts val="2400"/>
              </a:spcAft>
              <a:buSzPct val="85000"/>
              <a:buFont typeface="Arial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Plans should mirror </a:t>
            </a:r>
            <a:r>
              <a:rPr lang="en-US" sz="2800" b="1" dirty="0">
                <a:latin typeface="Gill Sans MT" panose="020B0502020104020203" pitchFamily="34" charset="0"/>
              </a:rPr>
              <a:t>goals, values and </a:t>
            </a:r>
            <a:br>
              <a:rPr lang="en-US" sz="2800" b="1" dirty="0">
                <a:latin typeface="Gill Sans MT" panose="020B0502020104020203" pitchFamily="34" charset="0"/>
              </a:rPr>
            </a:br>
            <a:r>
              <a:rPr lang="en-US" sz="2800" b="1" dirty="0">
                <a:latin typeface="Gill Sans MT" panose="020B0502020104020203" pitchFamily="34" charset="0"/>
              </a:rPr>
              <a:t>aspirations</a:t>
            </a:r>
          </a:p>
          <a:p>
            <a:pPr marL="228600" indent="-228600">
              <a:lnSpc>
                <a:spcPts val="2600"/>
              </a:lnSpc>
              <a:spcAft>
                <a:spcPts val="2400"/>
              </a:spcAft>
              <a:buSzPct val="85000"/>
              <a:buFont typeface="Arial" pitchFamily="34" charset="0"/>
              <a:buChar char="•"/>
            </a:pPr>
            <a:r>
              <a:rPr lang="en-US" sz="2800" b="1" dirty="0">
                <a:latin typeface="Gill Sans MT" panose="020B0502020104020203" pitchFamily="34" charset="0"/>
              </a:rPr>
              <a:t>Family communication </a:t>
            </a:r>
            <a:r>
              <a:rPr lang="en-US" sz="2800" dirty="0">
                <a:latin typeface="Gill Sans MT" panose="020B0502020104020203" pitchFamily="34" charset="0"/>
              </a:rPr>
              <a:t>is essential to a 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successful transition</a:t>
            </a:r>
          </a:p>
          <a:p>
            <a:pPr marL="228600" indent="-228600">
              <a:lnSpc>
                <a:spcPts val="2600"/>
              </a:lnSpc>
              <a:spcAft>
                <a:spcPts val="2400"/>
              </a:spcAft>
              <a:buSzPct val="85000"/>
              <a:buFont typeface="Arial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Define the </a:t>
            </a:r>
            <a:r>
              <a:rPr lang="en-US" sz="2800" b="1" dirty="0">
                <a:latin typeface="Gill Sans MT" panose="020B0502020104020203" pitchFamily="34" charset="0"/>
              </a:rPr>
              <a:t>overall purpose </a:t>
            </a:r>
            <a:r>
              <a:rPr lang="en-US" sz="2800" dirty="0">
                <a:latin typeface="Gill Sans MT" panose="020B0502020104020203" pitchFamily="34" charset="0"/>
              </a:rPr>
              <a:t>of family wealth 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and the priorities for its use</a:t>
            </a:r>
          </a:p>
          <a:p>
            <a:pPr marL="228600" indent="-228600">
              <a:lnSpc>
                <a:spcPts val="2600"/>
              </a:lnSpc>
              <a:spcAft>
                <a:spcPts val="2400"/>
              </a:spcAft>
              <a:buSzPct val="85000"/>
              <a:buFont typeface="Arial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Have a </a:t>
            </a:r>
            <a:r>
              <a:rPr lang="en-US" sz="2800" b="1" dirty="0">
                <a:latin typeface="Gill Sans MT" panose="020B0502020104020203" pitchFamily="34" charset="0"/>
              </a:rPr>
              <a:t>giving plan </a:t>
            </a:r>
            <a:r>
              <a:rPr lang="en-US" sz="2800" dirty="0">
                <a:latin typeface="Gill Sans MT" panose="020B0502020104020203" pitchFamily="34" charset="0"/>
              </a:rPr>
              <a:t>and a </a:t>
            </a:r>
            <a:r>
              <a:rPr lang="en-US" sz="2800" b="1" dirty="0">
                <a:latin typeface="Gill Sans MT" panose="020B0502020104020203" pitchFamily="34" charset="0"/>
              </a:rPr>
              <a:t>giving budget</a:t>
            </a:r>
          </a:p>
          <a:p>
            <a:pPr marL="228600" indent="-228600">
              <a:lnSpc>
                <a:spcPts val="2600"/>
              </a:lnSpc>
              <a:spcAft>
                <a:spcPts val="2400"/>
              </a:spcAft>
              <a:buSzPct val="85000"/>
              <a:buFont typeface="Arial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Start </a:t>
            </a:r>
            <a:r>
              <a:rPr lang="en-US" sz="2800" b="1" dirty="0">
                <a:latin typeface="Gill Sans MT" panose="020B0502020104020203" pitchFamily="34" charset="0"/>
              </a:rPr>
              <a:t>engaging everyone </a:t>
            </a:r>
            <a:r>
              <a:rPr lang="en-US" sz="2800" dirty="0">
                <a:latin typeface="Gill Sans MT" panose="020B0502020104020203" pitchFamily="34" charset="0"/>
              </a:rPr>
              <a:t>in the family in giving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C7A26-1B48-4209-8952-71BBD825D70C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16252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533400"/>
            <a:ext cx="80772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876300" y="1752600"/>
            <a:ext cx="7391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" indent="-171450" algn="ctr">
              <a:buClr>
                <a:srgbClr val="000000"/>
              </a:buClr>
              <a:buSzPct val="80000"/>
            </a:pPr>
            <a:r>
              <a:rPr lang="en-US" altLang="en-US" sz="4000" dirty="0">
                <a:latin typeface="Palatino Linotype" pitchFamily="18" charset="0"/>
                <a:ea typeface="ＭＳ Ｐゴシック" pitchFamily="34" charset="-128"/>
                <a:cs typeface="Arial" charset="0"/>
              </a:rPr>
              <a:t>Legacy and impact </a:t>
            </a:r>
            <a:br>
              <a:rPr lang="en-US" altLang="en-US" sz="4000" dirty="0">
                <a:latin typeface="Palatino Linotype" pitchFamily="18" charset="0"/>
                <a:ea typeface="ＭＳ Ｐゴシック" pitchFamily="34" charset="-128"/>
                <a:cs typeface="Arial" charset="0"/>
              </a:rPr>
            </a:br>
            <a:r>
              <a:rPr lang="en-US" altLang="en-US" sz="4000" dirty="0">
                <a:latin typeface="Palatino Linotype" pitchFamily="18" charset="0"/>
                <a:ea typeface="ＭＳ Ｐゴシック" pitchFamily="34" charset="-128"/>
                <a:cs typeface="Arial" charset="0"/>
              </a:rPr>
              <a:t>are not optional.</a:t>
            </a:r>
          </a:p>
          <a:p>
            <a:pPr marL="171450" indent="-171450" algn="ctr">
              <a:buClr>
                <a:srgbClr val="000000"/>
              </a:buClr>
              <a:buSzPct val="80000"/>
            </a:pPr>
            <a:endParaRPr lang="en-US" altLang="en-US" sz="3200" dirty="0">
              <a:latin typeface="Palatino Linotype" pitchFamily="18" charset="0"/>
              <a:ea typeface="ＭＳ Ｐゴシック" pitchFamily="34" charset="-128"/>
              <a:cs typeface="Arial" charset="0"/>
            </a:endParaRPr>
          </a:p>
          <a:p>
            <a:pPr marL="171450" indent="-171450" algn="ctr">
              <a:buClr>
                <a:srgbClr val="000000"/>
              </a:buClr>
              <a:buSzPct val="80000"/>
            </a:pPr>
            <a:r>
              <a:rPr lang="en-US" altLang="en-US" sz="3200" dirty="0">
                <a:solidFill>
                  <a:srgbClr val="B0A080"/>
                </a:solidFill>
                <a:latin typeface="Palatino Linotype" pitchFamily="18" charset="0"/>
                <a:ea typeface="ＭＳ Ｐゴシック" pitchFamily="34" charset="-128"/>
                <a:cs typeface="Arial" charset="0"/>
              </a:rPr>
              <a:t>What is optional is your intentionality</a:t>
            </a:r>
          </a:p>
          <a:p>
            <a:pPr marL="171450" indent="-171450" algn="ctr">
              <a:buClr>
                <a:srgbClr val="000000"/>
              </a:buClr>
              <a:buSzPct val="80000"/>
            </a:pPr>
            <a:r>
              <a:rPr lang="en-US" altLang="en-US" sz="3200" dirty="0">
                <a:solidFill>
                  <a:srgbClr val="B0A080"/>
                </a:solidFill>
                <a:latin typeface="Palatino Linotype" pitchFamily="18" charset="0"/>
                <a:ea typeface="ＭＳ Ｐゴシック" pitchFamily="34" charset="-128"/>
                <a:cs typeface="Arial" charset="0"/>
              </a:rPr>
              <a:t>in planning for them.</a:t>
            </a:r>
          </a:p>
        </p:txBody>
      </p:sp>
      <p:pic>
        <p:nvPicPr>
          <p:cNvPr id="7" name="Picture 6" descr="GoldTreeKO.tif">
            <a:extLst>
              <a:ext uri="{FF2B5EF4-FFF2-40B4-BE49-F238E27FC236}">
                <a16:creationId xmlns:a16="http://schemas.microsoft.com/office/drawing/2014/main" id="{51E9C315-F9EE-488D-85C6-013FEC45AA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4907" y="5698548"/>
            <a:ext cx="874186" cy="10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99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482600" y="473075"/>
            <a:ext cx="8183563" cy="4784725"/>
          </a:xfrm>
          <a:prstGeom prst="rect">
            <a:avLst/>
          </a:prstGeom>
          <a:noFill/>
          <a:ln w="31750" cmpd="thickThin" algn="ctr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81600" y="1600200"/>
            <a:ext cx="3581400" cy="32004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9" name="TextBox 23"/>
          <p:cNvSpPr txBox="1">
            <a:spLocks noChangeArrowheads="1"/>
          </p:cNvSpPr>
          <p:nvPr/>
        </p:nvSpPr>
        <p:spPr bwMode="auto">
          <a:xfrm>
            <a:off x="457200" y="464403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latin typeface="Palatino Linotype" pitchFamily="18" charset="0"/>
              </a:rPr>
              <a:t>Educating The Next Generation</a:t>
            </a:r>
            <a:endParaRPr lang="en-US" altLang="en-US" sz="40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81000" y="4800600"/>
            <a:ext cx="8382000" cy="76200"/>
          </a:xfrm>
          <a:prstGeom prst="rect">
            <a:avLst/>
          </a:prstGeom>
          <a:solidFill>
            <a:srgbClr val="B0A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5207000" y="1981200"/>
            <a:ext cx="3556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400" dirty="0">
                <a:solidFill>
                  <a:schemeClr val="bg1"/>
                </a:solidFill>
                <a:latin typeface="Palatino Linotype" pitchFamily="18" charset="0"/>
              </a:rPr>
              <a:t>Legacy </a:t>
            </a:r>
            <a:br>
              <a:rPr lang="en-US" sz="3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n-US" sz="3400" dirty="0">
                <a:solidFill>
                  <a:schemeClr val="bg1"/>
                </a:solidFill>
                <a:latin typeface="Palatino Linotype" pitchFamily="18" charset="0"/>
              </a:rPr>
              <a:t>&amp; Impact </a:t>
            </a:r>
            <a:br>
              <a:rPr lang="en-US" sz="3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n-US" sz="3400" dirty="0">
                <a:solidFill>
                  <a:schemeClr val="bg1"/>
                </a:solidFill>
                <a:latin typeface="Palatino Linotype" pitchFamily="18" charset="0"/>
              </a:rPr>
              <a:t>Are Not </a:t>
            </a:r>
            <a:br>
              <a:rPr lang="en-US" sz="3400" dirty="0">
                <a:solidFill>
                  <a:schemeClr val="bg1"/>
                </a:solidFill>
                <a:latin typeface="Palatino Linotype" pitchFamily="18" charset="0"/>
              </a:rPr>
            </a:br>
            <a:r>
              <a:rPr lang="en-US" sz="3400" dirty="0">
                <a:solidFill>
                  <a:schemeClr val="bg1"/>
                </a:solidFill>
                <a:latin typeface="Palatino Linotype" pitchFamily="18" charset="0"/>
              </a:rPr>
              <a:t>Optional</a:t>
            </a:r>
            <a:endParaRPr lang="en-US" sz="3400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380999" y="5410200"/>
            <a:ext cx="83819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latin typeface="Arial Narrow" pitchFamily="34" charset="0"/>
                <a:cs typeface="Arial" pitchFamily="34" charset="0"/>
              </a:rPr>
              <a:t>Lisa D. Snyder</a:t>
            </a:r>
          </a:p>
          <a:p>
            <a:pPr algn="ctr"/>
            <a:r>
              <a:rPr lang="en-US" altLang="en-US" sz="1100" dirty="0">
                <a:latin typeface="Arial Narrow" pitchFamily="34" charset="0"/>
                <a:cs typeface="Arial" pitchFamily="34" charset="0"/>
              </a:rPr>
              <a:t>Legacy Strategist &amp; Faculty </a:t>
            </a:r>
          </a:p>
          <a:p>
            <a:pPr algn="ctr"/>
            <a:r>
              <a:rPr lang="en-US" altLang="en-US" sz="14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I</a:t>
            </a:r>
            <a:r>
              <a:rPr lang="en-US" altLang="en-US" sz="12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NSTITUTE</a:t>
            </a:r>
            <a:r>
              <a:rPr lang="en-US" altLang="en-US" sz="1200" i="1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 for</a:t>
            </a:r>
            <a:r>
              <a:rPr lang="en-US" altLang="en-US" sz="1100" i="1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en-US" altLang="en-US" sz="14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P</a:t>
            </a:r>
            <a:r>
              <a:rPr lang="en-US" altLang="en-US" sz="12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REPARING</a:t>
            </a:r>
            <a:r>
              <a:rPr lang="en-US" altLang="en-US" sz="11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 </a:t>
            </a:r>
            <a:r>
              <a:rPr lang="en-US" altLang="en-US" sz="14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H</a:t>
            </a:r>
            <a:r>
              <a:rPr lang="en-US" altLang="en-US" sz="12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EIRS</a:t>
            </a:r>
            <a:r>
              <a:rPr lang="en-US" altLang="en-US" sz="9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®</a:t>
            </a:r>
          </a:p>
          <a:p>
            <a:pPr algn="ctr"/>
            <a:r>
              <a:rPr lang="en-US" altLang="en-US" sz="1100" b="1" dirty="0">
                <a:latin typeface="Arial Narrow" pitchFamily="34" charset="0"/>
                <a:cs typeface="Arial" pitchFamily="34" charset="0"/>
              </a:rPr>
              <a:t>626.389.8664</a:t>
            </a:r>
          </a:p>
        </p:txBody>
      </p:sp>
      <p:pic>
        <p:nvPicPr>
          <p:cNvPr id="10" name="Picture 9" descr="A person sitting on a bench next to a body of water&#10;&#10;Description automatically generated">
            <a:extLst>
              <a:ext uri="{FF2B5EF4-FFF2-40B4-BE49-F238E27FC236}">
                <a16:creationId xmlns:a16="http://schemas.microsoft.com/office/drawing/2014/main" id="{3726D13A-E7E3-42D2-8D6E-69739B2078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r="6977" b="24808"/>
          <a:stretch/>
        </p:blipFill>
        <p:spPr>
          <a:xfrm>
            <a:off x="381000" y="1600200"/>
            <a:ext cx="4876800" cy="3200400"/>
          </a:xfrm>
          <a:prstGeom prst="rect">
            <a:avLst/>
          </a:prstGeom>
        </p:spPr>
      </p:pic>
      <p:pic>
        <p:nvPicPr>
          <p:cNvPr id="13" name="Picture 12" descr="GoldTreeKO.tif">
            <a:extLst>
              <a:ext uri="{FF2B5EF4-FFF2-40B4-BE49-F238E27FC236}">
                <a16:creationId xmlns:a16="http://schemas.microsoft.com/office/drawing/2014/main" id="{B26A9DE0-28CC-431E-BEFF-3AF453AA59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626877"/>
            <a:ext cx="812268" cy="9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6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24CAC93-A48A-4BA9-ABB6-61817A72C1CC}"/>
              </a:ext>
            </a:extLst>
          </p:cNvPr>
          <p:cNvSpPr txBox="1"/>
          <p:nvPr/>
        </p:nvSpPr>
        <p:spPr>
          <a:xfrm>
            <a:off x="0" y="31242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Palatino Linotype" pitchFamily="18" charset="0"/>
              </a:rPr>
              <a:t>What is </a:t>
            </a:r>
            <a:br>
              <a:rPr lang="en-US" sz="6600" dirty="0">
                <a:latin typeface="Palatino Linotype" pitchFamily="18" charset="0"/>
              </a:rPr>
            </a:br>
            <a:r>
              <a:rPr lang="en-US" sz="6600" dirty="0">
                <a:latin typeface="Palatino Linotype" pitchFamily="18" charset="0"/>
              </a:rPr>
              <a:t>Your Legacy?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EC9623-119E-4192-8910-F31F2606A377}"/>
              </a:ext>
            </a:extLst>
          </p:cNvPr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C6C320F6-1307-44DD-AD53-1A07EED61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 EDUCATING THE NEXT GENERATION</a:t>
            </a:r>
            <a:endParaRPr lang="en-US" sz="1100" spc="90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5D9E1B-7D53-4BEF-A0E3-44406C9C8DBC}"/>
              </a:ext>
            </a:extLst>
          </p:cNvPr>
          <p:cNvCxnSpPr/>
          <p:nvPr/>
        </p:nvCxnSpPr>
        <p:spPr>
          <a:xfrm>
            <a:off x="0" y="1598612"/>
            <a:ext cx="9144000" cy="1588"/>
          </a:xfrm>
          <a:prstGeom prst="line">
            <a:avLst/>
          </a:prstGeom>
          <a:ln w="76200">
            <a:solidFill>
              <a:srgbClr val="B0A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GoldTreeKO.tif">
            <a:extLst>
              <a:ext uri="{FF2B5EF4-FFF2-40B4-BE49-F238E27FC236}">
                <a16:creationId xmlns:a16="http://schemas.microsoft.com/office/drawing/2014/main" id="{99CC6FB4-AF4D-466B-9B41-D05EC632D1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9735" y="1433075"/>
            <a:ext cx="704529" cy="8116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562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Gill Sans MT" pitchFamily="34" charset="0"/>
              </a:rPr>
              <a:t>Cerculli</a:t>
            </a:r>
            <a:r>
              <a:rPr lang="en-US" sz="1600" dirty="0">
                <a:latin typeface="Gill Sans MT" pitchFamily="34" charset="0"/>
              </a:rPr>
              <a:t> Associates, 2018</a:t>
            </a: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228600" y="14478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  <a:t>The Largest Wealth Transfer </a:t>
            </a:r>
            <a:b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</a:br>
            <a: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  <a:t>in History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199" y="3198674"/>
            <a:ext cx="4952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Palatino Linotype" panose="02040502050505030304" pitchFamily="18" charset="0"/>
              </a:rPr>
              <a:t>45</a:t>
            </a:r>
            <a:r>
              <a:rPr lang="en-US" sz="3200" dirty="0">
                <a:latin typeface="Gill Sans MT" panose="020B0502020104020203" pitchFamily="34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</a:rPr>
              <a:t>million</a:t>
            </a:r>
            <a:r>
              <a:rPr lang="en-US" sz="2400" dirty="0">
                <a:latin typeface="Gill Sans MT" panose="020B0502020104020203" pitchFamily="34" charset="0"/>
              </a:rPr>
              <a:t> </a:t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U.S. households over 25 years</a:t>
            </a:r>
          </a:p>
          <a:p>
            <a:endParaRPr lang="en-US" dirty="0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591639" y="3047206"/>
            <a:ext cx="0" cy="1981994"/>
          </a:xfrm>
          <a:prstGeom prst="line">
            <a:avLst/>
          </a:prstGeom>
          <a:ln w="28575">
            <a:solidFill>
              <a:srgbClr val="B0A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8600" y="3198674"/>
            <a:ext cx="3653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latin typeface="Palatino Linotype" pitchFamily="18" charset="0"/>
              </a:rPr>
              <a:t>$</a:t>
            </a:r>
            <a:r>
              <a:rPr lang="en-US" sz="6600" dirty="0">
                <a:latin typeface="Palatino Linotype" pitchFamily="18" charset="0"/>
              </a:rPr>
              <a:t>68</a:t>
            </a:r>
            <a:r>
              <a:rPr lang="en-US" sz="4200" dirty="0">
                <a:latin typeface="Palatino Linotype" pitchFamily="18" charset="0"/>
              </a:rPr>
              <a:t> </a:t>
            </a:r>
            <a:r>
              <a:rPr lang="en-US" sz="4200" dirty="0">
                <a:latin typeface="Gill Sans MT" panose="020B0502020104020203" pitchFamily="34" charset="0"/>
              </a:rPr>
              <a:t>trillion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5A71E7-3FBB-41CB-9C00-2FAAD9582A4D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D00FCE-2075-4F9E-9069-011EE1532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01914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B0A080"/>
                </a:solidFill>
                <a:latin typeface="Palatino Linotype" panose="02040502050505030304" pitchFamily="18" charset="0"/>
                <a:cs typeface="Arial" pitchFamily="34" charset="0"/>
              </a:rPr>
              <a:t>Wealth Transfer Outcomes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D4CDD3-6B6E-47C4-800C-E056E5753216}"/>
              </a:ext>
            </a:extLst>
          </p:cNvPr>
          <p:cNvGrpSpPr/>
          <p:nvPr/>
        </p:nvGrpSpPr>
        <p:grpSpPr>
          <a:xfrm>
            <a:off x="5767966" y="2243554"/>
            <a:ext cx="2842634" cy="4096800"/>
            <a:chOff x="373792" y="1778000"/>
            <a:chExt cx="3207608" cy="462280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4F2870F3-5ECE-43C0-8A2B-C14172231E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63983946"/>
                </p:ext>
              </p:extLst>
            </p:nvPr>
          </p:nvGraphicFramePr>
          <p:xfrm>
            <a:off x="415496" y="1778000"/>
            <a:ext cx="3124200" cy="2260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D0687B3D-AD1F-460F-B42A-08BADB742D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72756221"/>
                </p:ext>
              </p:extLst>
            </p:nvPr>
          </p:nvGraphicFramePr>
          <p:xfrm>
            <a:off x="373792" y="4140200"/>
            <a:ext cx="3207608" cy="2260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506789F-E5A4-4677-A2BF-23B8E5D6255E}"/>
              </a:ext>
            </a:extLst>
          </p:cNvPr>
          <p:cNvGrpSpPr/>
          <p:nvPr/>
        </p:nvGrpSpPr>
        <p:grpSpPr>
          <a:xfrm>
            <a:off x="1066800" y="2514600"/>
            <a:ext cx="6477000" cy="3962400"/>
            <a:chOff x="4038600" y="2514600"/>
            <a:chExt cx="6477000" cy="396240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038600" y="2514600"/>
              <a:ext cx="6477000" cy="1438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500"/>
                </a:lnSpc>
                <a:spcAft>
                  <a:spcPts val="5600"/>
                </a:spcAft>
                <a:buSzPct val="80000"/>
              </a:pPr>
              <a:r>
                <a:rPr lang="en-US" sz="2800" b="1" dirty="0">
                  <a:latin typeface="Gill Sans MT" panose="020B0502020104020203" pitchFamily="34" charset="0"/>
                </a:rPr>
                <a:t>30</a:t>
              </a:r>
              <a:r>
                <a:rPr lang="en-US" sz="2400" b="1" dirty="0">
                  <a:latin typeface="Gill Sans MT" panose="020B0502020104020203" pitchFamily="34" charset="0"/>
                </a:rPr>
                <a:t>%</a:t>
              </a:r>
              <a:r>
                <a:rPr lang="en-US" sz="2800" b="1" dirty="0">
                  <a:latin typeface="Gill Sans MT" panose="020B0502020104020203" pitchFamily="34" charset="0"/>
                </a:rPr>
                <a:t> survive </a:t>
              </a:r>
              <a:br>
                <a:rPr lang="en-US" sz="2800" b="1" dirty="0">
                  <a:latin typeface="Gill Sans MT" panose="020B0502020104020203" pitchFamily="34" charset="0"/>
                </a:rPr>
              </a:br>
              <a:r>
                <a:rPr lang="en-US" sz="2800" dirty="0">
                  <a:latin typeface="Gill Sans MT" panose="020B0502020104020203" pitchFamily="34" charset="0"/>
                </a:rPr>
                <a:t>the </a:t>
              </a:r>
              <a:r>
                <a:rPr lang="en-US" sz="2800" b="1" dirty="0">
                  <a:solidFill>
                    <a:srgbClr val="B0A080"/>
                  </a:solidFill>
                  <a:latin typeface="Gill Sans MT" panose="020B0502020104020203" pitchFamily="34" charset="0"/>
                </a:rPr>
                <a:t>second</a:t>
              </a:r>
              <a:r>
                <a:rPr lang="en-US" sz="2800" dirty="0">
                  <a:latin typeface="Gill Sans MT" panose="020B0502020104020203" pitchFamily="34" charset="0"/>
                </a:rPr>
                <a:t> generation.”</a:t>
              </a:r>
              <a:br>
                <a:rPr lang="en-US" sz="3000" b="1" dirty="0">
                  <a:latin typeface="Gill Sans MT" panose="020B0502020104020203" pitchFamily="34" charset="0"/>
                </a:rPr>
              </a:br>
              <a:r>
                <a:rPr lang="en-US" sz="3000" b="1" dirty="0">
                  <a:latin typeface="Gill Sans MT" panose="020B0502020104020203" pitchFamily="34" charset="0"/>
                </a:rPr>
                <a:t>		</a:t>
              </a:r>
              <a:r>
                <a:rPr lang="en-US" sz="1600" dirty="0">
                  <a:latin typeface="Gill Sans MT" panose="020B0502020104020203" pitchFamily="34" charset="0"/>
                </a:rPr>
                <a:t>− The Williams Group</a:t>
              </a:r>
              <a:endParaRPr lang="en-US" sz="1600" dirty="0">
                <a:solidFill>
                  <a:srgbClr val="53513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FE7625-CE41-48C1-832F-F12A47648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4652526"/>
              <a:ext cx="6477000" cy="182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500"/>
                </a:lnSpc>
                <a:spcAft>
                  <a:spcPts val="5600"/>
                </a:spcAft>
                <a:buSzPct val="80000"/>
              </a:pPr>
              <a:r>
                <a:rPr lang="en-US" sz="2800" b="1" dirty="0">
                  <a:latin typeface="Gill Sans MT" panose="020B0502020104020203" pitchFamily="34" charset="0"/>
                </a:rPr>
                <a:t>10</a:t>
              </a:r>
              <a:r>
                <a:rPr lang="en-US" sz="2400" b="1" dirty="0">
                  <a:latin typeface="Gill Sans MT" panose="020B0502020104020203" pitchFamily="34" charset="0"/>
                </a:rPr>
                <a:t>%</a:t>
              </a:r>
              <a:r>
                <a:rPr lang="en-US" sz="2800" b="1" dirty="0">
                  <a:latin typeface="Gill Sans MT" panose="020B0502020104020203" pitchFamily="34" charset="0"/>
                </a:rPr>
                <a:t> survive</a:t>
              </a:r>
              <a:br>
                <a:rPr lang="en-US" sz="2800" b="1" dirty="0">
                  <a:solidFill>
                    <a:srgbClr val="B0A080"/>
                  </a:solidFill>
                  <a:latin typeface="Gill Sans MT" panose="020B0502020104020203" pitchFamily="34" charset="0"/>
                </a:rPr>
              </a:br>
              <a:r>
                <a:rPr lang="en-US" sz="2800" dirty="0">
                  <a:latin typeface="Gill Sans MT" panose="020B0502020104020203" pitchFamily="34" charset="0"/>
                </a:rPr>
                <a:t>the </a:t>
              </a:r>
              <a:r>
                <a:rPr lang="en-US" sz="2800" b="1" dirty="0">
                  <a:solidFill>
                    <a:srgbClr val="B0A080"/>
                  </a:solidFill>
                  <a:latin typeface="Gill Sans MT" panose="020B0502020104020203" pitchFamily="34" charset="0"/>
                </a:rPr>
                <a:t>third</a:t>
              </a:r>
              <a:r>
                <a:rPr lang="en-US" sz="2800" dirty="0">
                  <a:latin typeface="Gill Sans MT" panose="020B0502020104020203" pitchFamily="34" charset="0"/>
                </a:rPr>
                <a:t> generation.” </a:t>
              </a:r>
              <a:r>
                <a:rPr lang="en-US" sz="3200" b="1" dirty="0">
                  <a:latin typeface="Gill Sans MT" panose="020B0502020104020203" pitchFamily="34" charset="0"/>
                </a:rPr>
                <a:t>		</a:t>
              </a:r>
              <a:r>
                <a:rPr lang="en-US" sz="1600" b="1" dirty="0">
                  <a:latin typeface="Gill Sans MT" panose="020B0502020104020203" pitchFamily="34" charset="0"/>
                </a:rPr>
                <a:t> </a:t>
              </a:r>
              <a:br>
                <a:rPr lang="en-US" sz="1600" b="1" dirty="0">
                  <a:latin typeface="Gill Sans MT" panose="020B0502020104020203" pitchFamily="34" charset="0"/>
                </a:rPr>
              </a:br>
              <a:r>
                <a:rPr lang="en-US" sz="1600" b="1" dirty="0">
                  <a:latin typeface="Gill Sans MT" panose="020B0502020104020203" pitchFamily="34" charset="0"/>
                </a:rPr>
                <a:t>		</a:t>
              </a:r>
              <a:r>
                <a:rPr lang="en-US" sz="1600" dirty="0">
                  <a:latin typeface="Gill Sans MT" panose="020B0502020104020203" pitchFamily="34" charset="0"/>
                </a:rPr>
                <a:t>− The Williams Group</a:t>
              </a:r>
              <a:br>
                <a:rPr lang="en-US" sz="1600" b="1" dirty="0">
                  <a:latin typeface="Gill Sans MT" panose="020B0502020104020203" pitchFamily="34" charset="0"/>
                </a:rPr>
              </a:br>
              <a:endParaRPr lang="en-US" sz="1600" b="1" dirty="0">
                <a:solidFill>
                  <a:srgbClr val="53513F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8E8F04A-9379-4793-B793-7C51C3D43CB1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537758"/>
            <a:ext cx="7467600" cy="3101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Bef>
                <a:spcPct val="20000"/>
              </a:spcBef>
              <a:spcAft>
                <a:spcPts val="2000"/>
              </a:spcAft>
              <a:buClr>
                <a:srgbClr val="000000"/>
              </a:buClr>
              <a:buSzPct val="65000"/>
              <a:buFont typeface="Wingdings 2" pitchFamily="18" charset="2"/>
              <a:buNone/>
            </a:pPr>
            <a: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  <a:t>Why families </a:t>
            </a:r>
            <a:r>
              <a:rPr lang="en-US" sz="4000" b="1" dirty="0">
                <a:solidFill>
                  <a:srgbClr val="B0A080"/>
                </a:solidFill>
                <a:latin typeface="Palatino Linotype" pitchFamily="18" charset="0"/>
              </a:rPr>
              <a:t>don’t</a:t>
            </a:r>
            <a: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  <a:t> continue </a:t>
            </a:r>
            <a:b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</a:br>
            <a: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  <a:t>to prosper and thrive</a:t>
            </a:r>
          </a:p>
          <a:p>
            <a:pPr marL="233363" indent="-233363">
              <a:lnSpc>
                <a:spcPts val="3600"/>
              </a:lnSpc>
              <a:spcBef>
                <a:spcPct val="20000"/>
              </a:spcBef>
              <a:spcAft>
                <a:spcPts val="800"/>
              </a:spcAft>
              <a:buClr>
                <a:srgbClr val="000000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Lack of trust and communication</a:t>
            </a:r>
          </a:p>
          <a:p>
            <a:pPr marL="233363" indent="-233363">
              <a:lnSpc>
                <a:spcPts val="3600"/>
              </a:lnSpc>
              <a:spcBef>
                <a:spcPct val="20000"/>
              </a:spcBef>
              <a:spcAft>
                <a:spcPts val="800"/>
              </a:spcAft>
              <a:buClr>
                <a:srgbClr val="000000"/>
              </a:buClr>
              <a:buSzPct val="85000"/>
              <a:buFont typeface="Arial" pitchFamily="34" charset="0"/>
              <a:buChar char="•"/>
            </a:pPr>
            <a:endParaRPr lang="en-US" sz="2800" dirty="0">
              <a:latin typeface="Palatino Linotype" pitchFamily="18" charset="0"/>
            </a:endParaRPr>
          </a:p>
          <a:p>
            <a:pPr algn="ctr">
              <a:lnSpc>
                <a:spcPts val="3600"/>
              </a:lnSpc>
              <a:spcBef>
                <a:spcPct val="20000"/>
              </a:spcBef>
              <a:spcAft>
                <a:spcPts val="800"/>
              </a:spcAft>
              <a:buClr>
                <a:srgbClr val="000000"/>
              </a:buClr>
              <a:buSzPct val="65000"/>
              <a:buFont typeface="Wingdings 2" pitchFamily="18" charset="2"/>
              <a:buNone/>
            </a:pPr>
            <a:endParaRPr lang="en-US" sz="2800" dirty="0">
              <a:latin typeface="Palatino Linotype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16D909-AD4F-446E-87FD-682606ED2BB1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597F78-0B6B-451C-A16C-D41F3AF00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2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97095-1B3B-4760-85B0-757E96057073}"/>
              </a:ext>
            </a:extLst>
          </p:cNvPr>
          <p:cNvSpPr txBox="1"/>
          <p:nvPr/>
        </p:nvSpPr>
        <p:spPr>
          <a:xfrm>
            <a:off x="838200" y="2158088"/>
            <a:ext cx="7467600" cy="401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  <a:spcBef>
                <a:spcPct val="20000"/>
              </a:spcBef>
              <a:spcAft>
                <a:spcPts val="2000"/>
              </a:spcAft>
              <a:buClr>
                <a:srgbClr val="000000"/>
              </a:buClr>
              <a:buSzPct val="65000"/>
              <a:buFont typeface="Wingdings 2" pitchFamily="18" charset="2"/>
              <a:buNone/>
            </a:pPr>
            <a: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  <a:t>The 3 Assessments of Trust</a:t>
            </a:r>
          </a:p>
          <a:p>
            <a:pPr algn="ctr">
              <a:lnSpc>
                <a:spcPts val="3600"/>
              </a:lnSpc>
              <a:spcBef>
                <a:spcPct val="20000"/>
              </a:spcBef>
              <a:spcAft>
                <a:spcPts val="800"/>
              </a:spcAft>
              <a:buClr>
                <a:srgbClr val="000000"/>
              </a:buClr>
              <a:buSzPct val="85000"/>
            </a:pPr>
            <a:r>
              <a:rPr lang="en-US" sz="3600" dirty="0">
                <a:latin typeface="Gill Sans MT" panose="020B0502020104020203" pitchFamily="34" charset="0"/>
              </a:rPr>
              <a:t>Reliability</a:t>
            </a:r>
          </a:p>
          <a:p>
            <a:pPr algn="ctr">
              <a:lnSpc>
                <a:spcPts val="3600"/>
              </a:lnSpc>
              <a:spcBef>
                <a:spcPct val="20000"/>
              </a:spcBef>
              <a:spcAft>
                <a:spcPts val="800"/>
              </a:spcAft>
              <a:buClr>
                <a:srgbClr val="000000"/>
              </a:buClr>
              <a:buSzPct val="85000"/>
            </a:pPr>
            <a:r>
              <a:rPr lang="en-US" sz="3600" dirty="0">
                <a:latin typeface="Gill Sans MT" panose="020B0502020104020203" pitchFamily="34" charset="0"/>
              </a:rPr>
              <a:t>Sincerity</a:t>
            </a:r>
          </a:p>
          <a:p>
            <a:pPr algn="ctr">
              <a:lnSpc>
                <a:spcPts val="3600"/>
              </a:lnSpc>
              <a:spcBef>
                <a:spcPct val="20000"/>
              </a:spcBef>
              <a:spcAft>
                <a:spcPts val="800"/>
              </a:spcAft>
              <a:buClr>
                <a:srgbClr val="000000"/>
              </a:buClr>
              <a:buSzPct val="85000"/>
            </a:pPr>
            <a:r>
              <a:rPr lang="en-US" sz="3600" dirty="0">
                <a:latin typeface="Gill Sans MT" panose="020B0502020104020203" pitchFamily="34" charset="0"/>
              </a:rPr>
              <a:t>Competence</a:t>
            </a:r>
          </a:p>
          <a:p>
            <a:pPr marL="233363" indent="-233363">
              <a:lnSpc>
                <a:spcPts val="3600"/>
              </a:lnSpc>
              <a:spcBef>
                <a:spcPct val="20000"/>
              </a:spcBef>
              <a:spcAft>
                <a:spcPts val="800"/>
              </a:spcAft>
              <a:buClr>
                <a:srgbClr val="000000"/>
              </a:buClr>
              <a:buSzPct val="85000"/>
              <a:buFont typeface="Arial" pitchFamily="34" charset="0"/>
              <a:buChar char="•"/>
            </a:pPr>
            <a:endParaRPr lang="en-US" sz="2800" dirty="0">
              <a:latin typeface="Palatino Linotype" pitchFamily="18" charset="0"/>
            </a:endParaRPr>
          </a:p>
          <a:p>
            <a:pPr algn="ctr">
              <a:lnSpc>
                <a:spcPts val="3600"/>
              </a:lnSpc>
              <a:spcBef>
                <a:spcPct val="20000"/>
              </a:spcBef>
              <a:spcAft>
                <a:spcPts val="800"/>
              </a:spcAft>
              <a:buClr>
                <a:srgbClr val="000000"/>
              </a:buClr>
              <a:buSzPct val="65000"/>
              <a:buFont typeface="Wingdings 2" pitchFamily="18" charset="2"/>
              <a:buNone/>
            </a:pPr>
            <a:endParaRPr lang="en-US" sz="2800" dirty="0">
              <a:latin typeface="Palatino Linotype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7DAD09-09C8-4C41-8658-68C7717750BF}"/>
              </a:ext>
            </a:extLst>
          </p:cNvPr>
          <p:cNvCxnSpPr/>
          <p:nvPr/>
        </p:nvCxnSpPr>
        <p:spPr>
          <a:xfrm>
            <a:off x="3124200" y="3582246"/>
            <a:ext cx="2819400" cy="0"/>
          </a:xfrm>
          <a:prstGeom prst="line">
            <a:avLst/>
          </a:prstGeom>
          <a:ln>
            <a:solidFill>
              <a:srgbClr val="B0A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A77F38-49BF-4720-8EB5-96D52A6CF777}"/>
              </a:ext>
            </a:extLst>
          </p:cNvPr>
          <p:cNvCxnSpPr/>
          <p:nvPr/>
        </p:nvCxnSpPr>
        <p:spPr>
          <a:xfrm>
            <a:off x="3124200" y="4268046"/>
            <a:ext cx="2819400" cy="0"/>
          </a:xfrm>
          <a:prstGeom prst="line">
            <a:avLst/>
          </a:prstGeom>
          <a:ln>
            <a:solidFill>
              <a:srgbClr val="B0A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90493E4-ED9E-4648-8549-C8271DA225B0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35887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057400"/>
            <a:ext cx="7467600" cy="398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Bef>
                <a:spcPct val="20000"/>
              </a:spcBef>
              <a:spcAft>
                <a:spcPts val="2000"/>
              </a:spcAft>
              <a:buClr>
                <a:srgbClr val="000000"/>
              </a:buClr>
              <a:buSzPct val="65000"/>
              <a:buFont typeface="Wingdings 2" pitchFamily="18" charset="2"/>
              <a:buNone/>
            </a:pPr>
            <a: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  <a:t>Why families don’t continue </a:t>
            </a:r>
            <a:b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</a:br>
            <a:r>
              <a:rPr lang="en-US" sz="4000" dirty="0">
                <a:solidFill>
                  <a:srgbClr val="B0A080"/>
                </a:solidFill>
                <a:latin typeface="Palatino Linotype" pitchFamily="18" charset="0"/>
              </a:rPr>
              <a:t>to prosper and thrive</a:t>
            </a:r>
          </a:p>
          <a:p>
            <a:pPr marL="233363" indent="-233363">
              <a:lnSpc>
                <a:spcPts val="3600"/>
              </a:lnSpc>
              <a:spcBef>
                <a:spcPct val="20000"/>
              </a:spcBef>
              <a:spcAft>
                <a:spcPts val="2400"/>
              </a:spcAft>
              <a:buClr>
                <a:srgbClr val="000000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Lack of trust and communication </a:t>
            </a:r>
          </a:p>
          <a:p>
            <a:pPr marL="233363" indent="-233363">
              <a:lnSpc>
                <a:spcPts val="3600"/>
              </a:lnSpc>
              <a:spcBef>
                <a:spcPct val="20000"/>
              </a:spcBef>
              <a:spcAft>
                <a:spcPts val="2400"/>
              </a:spcAft>
              <a:buClr>
                <a:srgbClr val="000000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Beneficiaries are unprepared to receive wealth and to use it productively</a:t>
            </a:r>
          </a:p>
          <a:p>
            <a:pPr algn="ctr">
              <a:lnSpc>
                <a:spcPts val="3600"/>
              </a:lnSpc>
              <a:spcBef>
                <a:spcPct val="20000"/>
              </a:spcBef>
              <a:spcAft>
                <a:spcPts val="800"/>
              </a:spcAft>
              <a:buClr>
                <a:srgbClr val="000000"/>
              </a:buClr>
              <a:buSzPct val="65000"/>
              <a:buFont typeface="Wingdings 2" pitchFamily="18" charset="2"/>
              <a:buNone/>
            </a:pPr>
            <a:endParaRPr lang="en-US" sz="2800" dirty="0">
              <a:latin typeface="Palatino Linotype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54FE6-54A7-4BEB-AC1A-136CF2B84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02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B56D60-9F89-48EA-B714-45E5E5A33CE2}"/>
              </a:ext>
            </a:extLst>
          </p:cNvPr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3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900" dirty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EDUCATING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8108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4FF2036-F6B2-48C2-B3A6-785551974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266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spc="900" dirty="0">
                <a:solidFill>
                  <a:srgbClr val="B0A080"/>
                </a:solidFill>
                <a:latin typeface="Gill Sans MT" pitchFamily="34" charset="0"/>
                <a:cs typeface="Arial" pitchFamily="34" charset="0"/>
              </a:rPr>
              <a:t>SAMPLE FAMILY MEETING AGENDA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804CDAE-EDAB-496D-9149-9C1F04061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49917"/>
              </p:ext>
            </p:extLst>
          </p:nvPr>
        </p:nvGraphicFramePr>
        <p:xfrm>
          <a:off x="609600" y="895595"/>
          <a:ext cx="7772400" cy="533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3759012018"/>
                    </a:ext>
                  </a:extLst>
                </a:gridCol>
                <a:gridCol w="6217920">
                  <a:extLst>
                    <a:ext uri="{9D8B030D-6E8A-4147-A177-3AD203B41FA5}">
                      <a16:colId xmlns:a16="http://schemas.microsoft.com/office/drawing/2014/main" val="1099107344"/>
                    </a:ext>
                  </a:extLst>
                </a:gridCol>
              </a:tblGrid>
              <a:tr h="666747">
                <a:tc>
                  <a:txBody>
                    <a:bodyPr/>
                    <a:lstStyle/>
                    <a:p>
                      <a:pPr marL="112713" indent="0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9:30 a.m.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7013" indent="0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Arrivals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99604"/>
                  </a:ext>
                </a:extLst>
              </a:tr>
              <a:tr h="666747"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10:00 a.m.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9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Welcome to The Family Gathering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24699"/>
                  </a:ext>
                </a:extLst>
              </a:tr>
              <a:tr h="666747"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10:15 a.m.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Beneficiary Roles and Responsibilities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32228"/>
                  </a:ext>
                </a:extLst>
              </a:tr>
              <a:tr h="666747"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11:30 a.m.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9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Lunch – Oak Grill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89229"/>
                  </a:ext>
                </a:extLst>
              </a:tr>
              <a:tr h="666747"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12:30 p.m.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70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Who Gets Grandma’s Yellow Pie Plate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896323"/>
                  </a:ext>
                </a:extLst>
              </a:tr>
              <a:tr h="666747"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1:00 p.m.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9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Defining Our Family Wealth and Shared Values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691445"/>
                  </a:ext>
                </a:extLst>
              </a:tr>
              <a:tr h="666747"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1:45 p.m.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Our Family Philanthropy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927590"/>
                  </a:ext>
                </a:extLst>
              </a:tr>
              <a:tr h="666747"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2:45 p.m.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9"/>
                    </a:solidFill>
                  </a:tcPr>
                </a:tc>
                <a:tc>
                  <a:txBody>
                    <a:bodyPr/>
                    <a:lstStyle/>
                    <a:p>
                      <a:pPr marL="2270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Takeaways and Wrap Up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37903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0C08C8-D619-4679-9846-209CFD123999}"/>
              </a:ext>
            </a:extLst>
          </p:cNvPr>
          <p:cNvCxnSpPr>
            <a:cxnSpLocks/>
          </p:cNvCxnSpPr>
          <p:nvPr/>
        </p:nvCxnSpPr>
        <p:spPr>
          <a:xfrm>
            <a:off x="609600" y="6248400"/>
            <a:ext cx="7772400" cy="0"/>
          </a:xfrm>
          <a:prstGeom prst="line">
            <a:avLst/>
          </a:prstGeom>
          <a:ln w="76200">
            <a:solidFill>
              <a:srgbClr val="B0A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20244</TotalTime>
  <Words>1166</Words>
  <Application>Microsoft Office PowerPoint</Application>
  <PresentationFormat>On-screen Show (4:3)</PresentationFormat>
  <Paragraphs>220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Gill Sans MT</vt:lpstr>
      <vt:lpstr>Palatino Linotype</vt:lpstr>
      <vt:lpstr>Wingdings 2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Doolin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Genovieva</dc:creator>
  <cp:lastModifiedBy>Greg Koseluk</cp:lastModifiedBy>
  <cp:revision>2324</cp:revision>
  <cp:lastPrinted>2019-09-16T04:42:20Z</cp:lastPrinted>
  <dcterms:created xsi:type="dcterms:W3CDTF">2012-10-23T14:51:06Z</dcterms:created>
  <dcterms:modified xsi:type="dcterms:W3CDTF">2019-09-17T10:05:42Z</dcterms:modified>
</cp:coreProperties>
</file>